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83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71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272" r:id="rId47"/>
    <p:sldId id="275" r:id="rId48"/>
    <p:sldId id="273" r:id="rId49"/>
    <p:sldId id="274" r:id="rId50"/>
    <p:sldId id="276" r:id="rId51"/>
  </p:sldIdLst>
  <p:sldSz cx="9144000" cy="6858000" type="screen4x3"/>
  <p:notesSz cx="6858000" cy="9144000"/>
  <p:embeddedFontLst>
    <p:embeddedFont>
      <p:font typeface="楷体_GB2312" pitchFamily="49" charset="-122"/>
      <p:regular r:id="rId52"/>
    </p:embeddedFont>
    <p:embeddedFont>
      <p:font typeface="华康俪金黑W8(P)" pitchFamily="34" charset="-122"/>
      <p:regular r:id="rId53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9900"/>
    <a:srgbClr val="FF66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3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09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90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60587" cy="63230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29363" cy="63230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14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23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6597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6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28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56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84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3930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6982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56932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820738" indent="-285750" algn="l" rtl="0" fontAlgn="base">
        <a:spcBef>
          <a:spcPct val="2000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</a:defRPr>
      </a:lvl2pPr>
      <a:lvl3pPr marL="1228725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</a:defRPr>
      </a:lvl3pPr>
      <a:lvl4pPr marL="1636713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zh-CN" altLang="en-US" sz="5400" b="0">
                <a:ea typeface="华康俪金黑W8(P)" pitchFamily="34" charset="-122"/>
              </a:rPr>
              <a:t>工作环境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353425" cy="5689600"/>
          </a:xfrm>
        </p:spPr>
        <p:txBody>
          <a:bodyPr/>
          <a:lstStyle/>
          <a:p>
            <a:pPr algn="just"/>
            <a:r>
              <a:rPr lang="zh-CN" altLang="en-US" sz="5400" b="0">
                <a:ea typeface="华康俪金黑W8(P)" pitchFamily="34" charset="-122"/>
              </a:rPr>
              <a:t>偏好设置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偏好设置包括常规、文本、单位和步长、图像、字体搭配、字体命令、常用字体、表格和文件夹设定。如果需要将偏好设置恢复到缺省状态，可以选择“恢复工作环境设置”。 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ea typeface="华康俪金黑W8(P)" pitchFamily="34" charset="-122"/>
              </a:rPr>
              <a:t>常规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框选对象方法：飞腾创艺默认“全部选择”，即使用鼠标框选对象时，必须将对象整体框选在矩形选取区域内才能选中该对象，如图所示。当选中“局部选择”时，只需要将部分对象框选在矩形选取区域内，即可选中该对象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显示启动页面：在启动飞腾创艺时弹出如图所示的启动界面。不选中该选项，则启动时不显示该页面，也可以在欢迎界面内取消“启动时显示欢迎界面”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显示光标位移窗：绘制文字块，或绘制图形时，或者改变对象大小时，在光标旁显示对象尺寸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新建时设定版面选项：选中该项，新建文件时弹出“新建文件”对话框 ；不选中该项，则新建文件时不弹出“新建文件”对话框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提示线在后：提示线置于所有对象最下层。不选中该选项，则提示线置于对象最上层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捕捉距离：设定捕捉有效范围，当捕捉对象靠近被捕捉对象时，两者之间的距离如果进入有效范围，即产生捕捉效果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0000"/>
                </a:solidFill>
                <a:ea typeface="华康俪金黑W8(P)" pitchFamily="34" charset="-122"/>
              </a:rPr>
              <a:t> </a:t>
            </a:r>
            <a:r>
              <a:rPr lang="zh-CN" altLang="en-US">
                <a:solidFill>
                  <a:srgbClr val="FF0000"/>
                </a:solidFill>
                <a:ea typeface="华康俪金黑W8(P)" pitchFamily="34" charset="-122"/>
              </a:rPr>
              <a:t>文本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弯引号。排版时通常需要将小样文件中的直引号转为弯引号，如图所示。选中“使用弯引号”，则排入文字小样或输入文字时，把文件里的直引号自动转为弯引号，引号前面带有空格，则转为左引号（“），引号前面没有空格则转为右引号（”）。此外，在英文输入状态下，可以输入弯引号。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优化字偶距。利用飞腾创艺优化的参数文件控制英文字体的字偶距，以达到更美观的英文排版效果。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642350" cy="5256212"/>
          </a:xfrm>
        </p:spPr>
        <p:txBody>
          <a:bodyPr/>
          <a:lstStyle/>
          <a:p>
            <a:r>
              <a:rPr lang="zh-CN" altLang="en-US"/>
              <a:t>开始排版前，用户可以设定工作环境，包括文件设置、偏好设置、色彩管理、字体集管理和复合字体。</a:t>
            </a:r>
          </a:p>
          <a:p>
            <a:r>
              <a:rPr lang="zh-CN" altLang="en-US"/>
              <a:t>在开版下或灰版下都可以通过“工作环境设置”定制工作环境，一般来说，</a:t>
            </a:r>
            <a:r>
              <a:rPr lang="zh-CN" altLang="en-US">
                <a:solidFill>
                  <a:srgbClr val="FF0000"/>
                </a:solidFill>
              </a:rPr>
              <a:t>灰版下的设定是程序量，对本机上所有新建的飞腾创艺文件有效；开版下的设定是文件量，对当前打开的飞腾创艺文件有效</a:t>
            </a:r>
            <a:r>
              <a:rPr lang="zh-CN" altLang="en-US"/>
              <a:t>。“偏好设置”是个例外，它始终是程序量。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显示文字块可排字数：在空文字块上显示文字块可以容纳的字数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显示剩余文字数：当文字块无法容纳所有文字时，显示未排完文字字数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文字粗略显示：缩放显示时，当屏幕显示字号缩小到指定字号时，以矩形条方式显示文本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保存时检查剩余文字：保存文件时遇到文件里有未排完的文章，则弹出提示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保存或发排时自动删除无文字的后续块：保存或输出文件时，如果文章的后续块为空文字块，则自动删除该空文字块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>单位和步长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标尺单位：即版面上标尺的单位，也可以将鼠标置于标尺上，单击右键，在右键菜单里修改标尺单位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Tab</a:t>
            </a:r>
            <a:r>
              <a:rPr lang="zh-CN" altLang="en-US"/>
              <a:t>键单位：指定</a:t>
            </a:r>
            <a:r>
              <a:rPr lang="en-US" altLang="zh-CN"/>
              <a:t>TAB</a:t>
            </a:r>
            <a:r>
              <a:rPr lang="zh-CN" altLang="en-US"/>
              <a:t>键标尺单位，选择“窗口”</a:t>
            </a:r>
            <a:r>
              <a:rPr lang="en-US" altLang="zh-CN"/>
              <a:t>|“</a:t>
            </a:r>
            <a:r>
              <a:rPr lang="zh-CN" altLang="en-US"/>
              <a:t>文字与段落”</a:t>
            </a:r>
            <a:r>
              <a:rPr lang="en-US" altLang="zh-CN"/>
              <a:t>|“TAB</a:t>
            </a:r>
            <a:r>
              <a:rPr lang="zh-CN" altLang="en-US"/>
              <a:t>键（</a:t>
            </a:r>
            <a:r>
              <a:rPr lang="en-US" altLang="zh-CN"/>
              <a:t>Ctrl+Alt+ I</a:t>
            </a:r>
            <a:r>
              <a:rPr lang="zh-CN" altLang="en-US"/>
              <a:t>）”，可调出</a:t>
            </a:r>
            <a:r>
              <a:rPr lang="en-US" altLang="zh-CN"/>
              <a:t>TAB</a:t>
            </a:r>
            <a:r>
              <a:rPr lang="zh-CN" altLang="en-US"/>
              <a:t>键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字号单位：指定默认字号单位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排版单位：包括字距单位、行距单位、字母间距单位、段落缩进单位（段首、悬挂）、段前</a:t>
            </a:r>
            <a:r>
              <a:rPr lang="en-US" altLang="zh-CN"/>
              <a:t>/</a:t>
            </a:r>
            <a:r>
              <a:rPr lang="zh-CN" altLang="en-US"/>
              <a:t>后距单位、左</a:t>
            </a:r>
            <a:r>
              <a:rPr lang="en-US" altLang="zh-CN"/>
              <a:t>/</a:t>
            </a:r>
            <a:r>
              <a:rPr lang="zh-CN" altLang="en-US"/>
              <a:t>右缩进、沿线排版中字与线的距离、装饰字、段落装饰的离字距离、分栏的栏间距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键盘步长：使用键盘对版面元素进行微调时的步长，包括移动光标、微调对象位置等，按下</a:t>
            </a:r>
            <a:r>
              <a:rPr lang="en-US" altLang="zh-CN"/>
              <a:t>Ctrl</a:t>
            </a:r>
            <a:r>
              <a:rPr lang="zh-CN" altLang="en-US"/>
              <a:t>时移动</a:t>
            </a:r>
            <a:r>
              <a:rPr lang="en-US" altLang="zh-CN"/>
              <a:t>1/10</a:t>
            </a:r>
            <a:r>
              <a:rPr lang="zh-CN" altLang="en-US"/>
              <a:t>步长，按下</a:t>
            </a:r>
            <a:r>
              <a:rPr lang="en-US" altLang="zh-CN"/>
              <a:t>Alt</a:t>
            </a:r>
            <a:r>
              <a:rPr lang="zh-CN" altLang="en-US"/>
              <a:t>时移动</a:t>
            </a:r>
            <a:r>
              <a:rPr lang="en-US" altLang="zh-CN"/>
              <a:t>10</a:t>
            </a:r>
            <a:r>
              <a:rPr lang="zh-CN" altLang="en-US"/>
              <a:t>倍步长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642350" cy="5472112"/>
          </a:xfrm>
        </p:spPr>
        <p:txBody>
          <a:bodyPr/>
          <a:lstStyle/>
          <a:p>
            <a:r>
              <a:rPr lang="zh-CN" altLang="en-US" sz="6000">
                <a:solidFill>
                  <a:srgbClr val="FF0000"/>
                </a:solidFill>
                <a:ea typeface="华康俪金黑W8(P)" pitchFamily="34" charset="-122"/>
              </a:rPr>
              <a:t>常规</a:t>
            </a:r>
          </a:p>
          <a:p>
            <a:r>
              <a:rPr lang="zh-CN" altLang="en-US"/>
              <a:t>不使用</a:t>
            </a:r>
            <a:r>
              <a:rPr lang="en-US" altLang="zh-CN"/>
              <a:t>RGB</a:t>
            </a:r>
            <a:r>
              <a:rPr lang="zh-CN" altLang="en-US"/>
              <a:t>颜色：</a:t>
            </a:r>
          </a:p>
          <a:p>
            <a:r>
              <a:rPr lang="zh-CN" altLang="en-US"/>
              <a:t>文件中不允许使用</a:t>
            </a:r>
            <a:r>
              <a:rPr lang="en-US" altLang="zh-CN"/>
              <a:t>RGB</a:t>
            </a:r>
            <a:r>
              <a:rPr lang="zh-CN" altLang="en-US"/>
              <a:t>颜色，包括不允许排入</a:t>
            </a:r>
            <a:r>
              <a:rPr lang="en-US" altLang="zh-CN"/>
              <a:t>RGB</a:t>
            </a:r>
            <a:r>
              <a:rPr lang="zh-CN" altLang="en-US"/>
              <a:t>颜色的图像，“颜色”浮动窗口里不允许使用</a:t>
            </a:r>
            <a:r>
              <a:rPr lang="en-US" altLang="zh-CN"/>
              <a:t>RGB</a:t>
            </a:r>
            <a:r>
              <a:rPr lang="zh-CN" altLang="en-US"/>
              <a:t>颜色空间等 </a:t>
            </a:r>
          </a:p>
          <a:p>
            <a:r>
              <a:rPr lang="zh-CN" altLang="en-US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微调步长：通过快捷键微调字型大小</a:t>
            </a:r>
            <a:r>
              <a:rPr lang="en-US" altLang="zh-CN"/>
              <a:t>/</a:t>
            </a:r>
            <a:r>
              <a:rPr lang="zh-CN" altLang="en-US"/>
              <a:t>字距</a:t>
            </a:r>
            <a:r>
              <a:rPr lang="en-US" altLang="zh-CN"/>
              <a:t>/</a:t>
            </a:r>
            <a:r>
              <a:rPr lang="zh-CN" altLang="en-US"/>
              <a:t>行距等属性时的步长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0000"/>
                </a:solidFill>
                <a:latin typeface="Arial"/>
                <a:ea typeface="华康俪金黑W8(P)" pitchFamily="34" charset="-122"/>
              </a:rPr>
              <a:t> </a:t>
            </a:r>
            <a:r>
              <a:rPr lang="zh-CN" altLang="en-US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>图像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自动带边框：灌入图像时自动为图像带边框，此时可以在“边框线宽”编辑框内指定线宽。不选中该选项，则排入的图像边框为空。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图像显示方式：图像排入飞腾创艺时默认的显示精度，可选择精细、一般或粗略。图像显示精度越高，图像越清晰，但会相应降低操作速度。因此，飞腾创艺对于图像显示精度分了等级，用户可以根据需要选取合适的默认显示精度。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图像编辑器：始终使用同一应用程序编辑图像。该选项用于控制从飞腾版面上打开图像的程序。选中该项，则选中图像，点击“编辑”</a:t>
            </a:r>
            <a:r>
              <a:rPr lang="en-US" altLang="zh-CN"/>
              <a:t>|“</a:t>
            </a:r>
            <a:r>
              <a:rPr lang="zh-CN" altLang="en-US"/>
              <a:t>启动图像编辑器”后，用同一程序打开图像。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0000"/>
                </a:solidFill>
                <a:ea typeface="华康俪金黑W8(P)" pitchFamily="34" charset="-122"/>
              </a:rPr>
              <a:t> </a:t>
            </a:r>
            <a:r>
              <a:rPr lang="zh-CN" altLang="en-US">
                <a:solidFill>
                  <a:srgbClr val="FF0000"/>
                </a:solidFill>
                <a:ea typeface="华康俪金黑W8(P)" pitchFamily="34" charset="-122"/>
              </a:rPr>
              <a:t>字体搭配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每一款中文字体对应一款英文字体，双击“英文”列表里的某款字体，即可在弹出的字体下拉列表里，修改搭配的英文字体。当选取中英文混排的文字设置字体时，只需要设置中文字体，则英文字体自动设置为对应的英文字体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0000"/>
                </a:solidFill>
                <a:ea typeface="华康俪金黑W8(P)" pitchFamily="34" charset="-122"/>
              </a:rPr>
              <a:t> </a:t>
            </a:r>
            <a:r>
              <a:rPr lang="zh-CN" altLang="en-US">
                <a:solidFill>
                  <a:srgbClr val="FF0000"/>
                </a:solidFill>
                <a:ea typeface="华康俪金黑W8(P)" pitchFamily="34" charset="-122"/>
              </a:rPr>
              <a:t>字体命令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排版时选中文字，按</a:t>
            </a:r>
            <a:r>
              <a:rPr lang="en-US" altLang="zh-CN"/>
              <a:t>Ctrl+F</a:t>
            </a:r>
            <a:r>
              <a:rPr lang="zh-CN" altLang="en-US"/>
              <a:t>，弹出“字体字号设置”对话框，在“输入字体号”编辑框里可直接输入字号和字体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64235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）修改字体命令：用户在“字体命令”列表里双击某个字体命令，即可在编辑框内修改字体命令。</a:t>
            </a:r>
          </a:p>
          <a:p>
            <a:pPr>
              <a:lnSpc>
                <a:spcPct val="90000"/>
              </a:lnSpc>
            </a:pPr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）新建命令：单击“新建命令”按钮，在“字体”下拉列表里选择要指定命令的字体，在“字体命令”里设置命令符号。 </a:t>
            </a:r>
          </a:p>
          <a:p>
            <a:pPr>
              <a:lnSpc>
                <a:spcPct val="90000"/>
              </a:lnSpc>
            </a:pPr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）删除命令：在“字体列表”里选中某款字体，单击“删除命令”即可删除字体名和对应的字体命令。</a:t>
            </a:r>
          </a:p>
          <a:p>
            <a:pPr>
              <a:lnSpc>
                <a:spcPct val="90000"/>
              </a:lnSpc>
            </a:pPr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）重置命令：单击“重置命令”即可将字体命令恢复到安装后的初始状态。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0000"/>
                </a:solidFill>
                <a:ea typeface="华康俪金黑W8(P)" pitchFamily="34" charset="-122"/>
              </a:rPr>
              <a:t> </a:t>
            </a:r>
            <a:r>
              <a:rPr lang="zh-CN" altLang="en-US">
                <a:solidFill>
                  <a:srgbClr val="FF0000"/>
                </a:solidFill>
                <a:ea typeface="华康俪金黑W8(P)" pitchFamily="34" charset="-122"/>
              </a:rPr>
              <a:t>常用字体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飞腾创艺预留了</a:t>
            </a:r>
            <a:r>
              <a:rPr lang="en-US" altLang="zh-CN"/>
              <a:t>6</a:t>
            </a:r>
            <a:r>
              <a:rPr lang="zh-CN" altLang="en-US"/>
              <a:t>个快捷键，用户可以指定对应的常用字体，设置字体时使用相应的快捷键即可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>表格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单元格分隔符号：表格灌文、导出纯文本或者文本与表格互换时各单元格之间的分隔标记。飞腾创艺默认以文本里的“</a:t>
            </a:r>
            <a:r>
              <a:rPr lang="en-US" altLang="zh-CN"/>
              <a:t>\&amp;”</a:t>
            </a:r>
            <a:r>
              <a:rPr lang="zh-CN" altLang="en-US"/>
              <a:t>作为单元格的分隔符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文本表格互换行分隔符：版面上的文字块与表格互相转换时每一行的分隔符号。例如选中“换行换段符”做为互换行分隔符号，当文字块转为表格时，文字块内所有换行符和换段符都作为表格行分隔标记处理；当表格转文字块时，将表格行分隔符号都转为换段符。如图所示，以“</a:t>
            </a:r>
            <a:r>
              <a:rPr lang="en-US" altLang="zh-CN"/>
              <a:t>\&amp;”</a:t>
            </a:r>
            <a:r>
              <a:rPr lang="zh-CN" altLang="en-US"/>
              <a:t>作为单元格分隔符，以“换行换段符”作为文本与表格互换行分隔符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65163"/>
            <a:ext cx="8642350" cy="6192837"/>
          </a:xfrm>
        </p:spPr>
        <p:txBody>
          <a:bodyPr/>
          <a:lstStyle/>
          <a:p>
            <a:r>
              <a:rPr lang="zh-CN" altLang="en-US" sz="3600"/>
              <a:t>文字块自动按版心分栏：</a:t>
            </a:r>
          </a:p>
          <a:p>
            <a:r>
              <a:rPr lang="zh-CN" altLang="en-US" sz="3600"/>
              <a:t>选中该项，则新创建的文字块自动按版心分栏方式进行分栏。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表格灌文时自动加行：默认不选中此项，则表格无法容纳灌入的文字时，表格出现续排标记 。选中此项，则表格无法容纳灌入的文字时，将自动增加行或列排入文字。表格横排时在表格结尾处自动增加行，表格竖排时在表格结尾处自动增加列。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分页表格的选中范围：当一个表格分为多个分页表时，在表格里按</a:t>
            </a:r>
            <a:r>
              <a:rPr lang="en-US" altLang="zh-CN"/>
              <a:t>Ctrl+A</a:t>
            </a:r>
            <a:r>
              <a:rPr lang="zh-CN" altLang="en-US"/>
              <a:t>选中的单元格范围。选择“当前分页表”，执行</a:t>
            </a:r>
            <a:r>
              <a:rPr lang="en-US" altLang="zh-CN"/>
              <a:t>Ctrl+A</a:t>
            </a:r>
            <a:r>
              <a:rPr lang="zh-CN" altLang="en-US"/>
              <a:t>时，只选中单元格所在的分页表；选择“整个表格”，执行</a:t>
            </a:r>
            <a:r>
              <a:rPr lang="en-US" altLang="zh-CN"/>
              <a:t>Ctrl+A</a:t>
            </a:r>
            <a:r>
              <a:rPr lang="zh-CN" altLang="en-US"/>
              <a:t>时，选中整个表格。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快速显示表线接头：当表线为双线或者其他线型时，表线接头需要特殊处理，此处选择是否对接头处进行快速显示。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>文件夹设置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暂存文件设置：缺省时，飞腾创艺将运行过程中的暂存文件保存在安装路径下的</a:t>
            </a:r>
            <a:r>
              <a:rPr lang="en-US" altLang="zh-CN"/>
              <a:t>temp</a:t>
            </a:r>
            <a:r>
              <a:rPr lang="zh-CN" altLang="en-US"/>
              <a:t>目录里。用户可以在“暂存文件夹”的编辑框内输入新的保存位置，或点击“浏览”按钮选择新的保存位置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文件备份设定：保存文件的同时，自动在指定路径下另存一份文件，每执行一次保存文件命令，即生成一个备份文件。另存文件的缺省路径为安装路径下的</a:t>
            </a:r>
            <a:r>
              <a:rPr lang="en-US" altLang="zh-CN"/>
              <a:t>document</a:t>
            </a:r>
            <a:r>
              <a:rPr lang="zh-CN" altLang="en-US"/>
              <a:t>目录。用户可以通过“另存文件在”修改另存文件的路径，也可以通过“另存文件数量上限”设定另存文件的数量，允许输入</a:t>
            </a:r>
            <a:r>
              <a:rPr lang="en-US" altLang="zh-CN"/>
              <a:t>0-9999</a:t>
            </a:r>
            <a:r>
              <a:rPr lang="zh-CN" altLang="en-US"/>
              <a:t>范围内的数值。另外在备份文件所在的路径下还将生成一个</a:t>
            </a:r>
            <a:r>
              <a:rPr lang="en-US" altLang="zh-CN"/>
              <a:t>Lastname.txt</a:t>
            </a:r>
            <a:r>
              <a:rPr lang="zh-CN" altLang="en-US"/>
              <a:t>的文本文件记录哪个文件为最后版本。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输出文件副本设定：在输出文件的同时，另外自动创建该输出文件的副本。例如将当前版面输出为“</a:t>
            </a:r>
            <a:r>
              <a:rPr lang="en-US" altLang="zh-CN"/>
              <a:t>Founder.pdf”</a:t>
            </a:r>
            <a:r>
              <a:rPr lang="zh-CN" altLang="en-US"/>
              <a:t>，在输出副本所指定的文件夹里同时生成“</a:t>
            </a:r>
            <a:r>
              <a:rPr lang="en-US" altLang="zh-CN"/>
              <a:t>Founder</a:t>
            </a:r>
            <a:r>
              <a:rPr lang="zh-CN" altLang="en-US"/>
              <a:t>（副本）</a:t>
            </a:r>
            <a:r>
              <a:rPr lang="en-US" altLang="zh-CN"/>
              <a:t>.pdf”</a:t>
            </a:r>
            <a:r>
              <a:rPr lang="zh-CN" altLang="en-US"/>
              <a:t>。输出文件副本的缺省路径在飞腾创艺安装目录下，用户可以通过“浏览”更改输出路径和文件夹。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>
                <a:solidFill>
                  <a:srgbClr val="FF0000"/>
                </a:solidFill>
                <a:ea typeface="华康俪金黑W8(P)" pitchFamily="34" charset="-122"/>
              </a:rPr>
              <a:t>键盘快捷键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飞腾创艺提供自定义快捷键的功能，默认提供三套快捷键：</a:t>
            </a:r>
            <a:r>
              <a:rPr lang="en-US" altLang="zh-CN"/>
              <a:t>Default</a:t>
            </a:r>
            <a:r>
              <a:rPr lang="zh-CN" altLang="en-US"/>
              <a:t>、</a:t>
            </a:r>
            <a:r>
              <a:rPr lang="en-US" altLang="zh-CN"/>
              <a:t>Fit4.X</a:t>
            </a:r>
            <a:r>
              <a:rPr lang="zh-CN" altLang="en-US"/>
              <a:t>和</a:t>
            </a:r>
            <a:r>
              <a:rPr lang="en-US" altLang="zh-CN"/>
              <a:t>Fit3.X</a:t>
            </a:r>
            <a:r>
              <a:rPr lang="zh-CN" altLang="en-US"/>
              <a:t>，分别为默认快捷键、飞腾</a:t>
            </a:r>
            <a:r>
              <a:rPr lang="en-US" altLang="zh-CN"/>
              <a:t>4.X</a:t>
            </a:r>
            <a:r>
              <a:rPr lang="zh-CN" altLang="en-US"/>
              <a:t>系列和飞腾</a:t>
            </a:r>
            <a:r>
              <a:rPr lang="en-US" altLang="zh-CN"/>
              <a:t>3.X</a:t>
            </a:r>
            <a:r>
              <a:rPr lang="zh-CN" altLang="en-US"/>
              <a:t>系列快捷键。用户可以切换到习惯的飞腾快捷键，也可以自定义一套快捷键系统。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256213"/>
          </a:xfrm>
        </p:spPr>
        <p:txBody>
          <a:bodyPr/>
          <a:lstStyle/>
          <a:p>
            <a:r>
              <a:rPr lang="zh-CN" altLang="en-US"/>
              <a:t>导入</a:t>
            </a:r>
            <a:r>
              <a:rPr lang="en-US" altLang="zh-CN"/>
              <a:t>/</a:t>
            </a:r>
            <a:r>
              <a:rPr lang="zh-CN" altLang="en-US"/>
              <a:t>导出工作环境</a:t>
            </a:r>
          </a:p>
          <a:p>
            <a:r>
              <a:rPr lang="zh-CN" altLang="en-US"/>
              <a:t>在飞腾创艺里，不打开任何文件，可以通过“导入</a:t>
            </a:r>
            <a:r>
              <a:rPr lang="en-US" altLang="zh-CN"/>
              <a:t>/</a:t>
            </a:r>
            <a:r>
              <a:rPr lang="zh-CN" altLang="en-US"/>
              <a:t>导出工作环境”，将一台机器上设定的参数整体复制到其他机器上，搭建统一的工作环境。飞腾创艺工作环境包括的功能有：文件设置、偏好设置、灰版下的所有设定、文字样式、段落样式、复合字体、色样、颜色、模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642350" cy="5256213"/>
          </a:xfrm>
        </p:spPr>
        <p:txBody>
          <a:bodyPr/>
          <a:lstStyle/>
          <a:p>
            <a:r>
              <a:rPr lang="zh-CN" altLang="en-US"/>
              <a:t>插件管理</a:t>
            </a:r>
          </a:p>
          <a:p>
            <a:r>
              <a:rPr lang="zh-CN" altLang="en-US"/>
              <a:t>选中插件，即表示启用该插件，不选中插件，即表示关闭该插件。完成设置后，点击“确定”关闭对话框，修改将在下一次启动飞腾创艺时生效。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常规</a:t>
            </a:r>
          </a:p>
          <a:p>
            <a:r>
              <a:rPr lang="zh-CN" altLang="en-US"/>
              <a:t>选择“文件”｜“版面设置”，弹出“版面设置”对话框，选择“常规”标签，如图所示，可以设置版面大小、页面边距、装订次序、纸张方向，单面印刷、双页排版、起始页为右页等参数。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2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/>
              <a:t>同层互斥：</a:t>
            </a:r>
          </a:p>
          <a:p>
            <a:pPr>
              <a:lnSpc>
                <a:spcPct val="90000"/>
              </a:lnSpc>
            </a:pPr>
            <a:r>
              <a:rPr lang="zh-CN" altLang="en-US"/>
              <a:t>选中该项，则当对象设置了“图文互斥”时，只对同一层的对象产生图文互斥效果；不选中，则对所有层的对象均可产生互斥效果。关于层的介绍，参见层操作。</a:t>
            </a:r>
          </a:p>
          <a:p>
            <a:pPr>
              <a:lnSpc>
                <a:spcPct val="90000"/>
              </a:lnSpc>
            </a:pP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256212"/>
          </a:xfrm>
        </p:spPr>
        <p:txBody>
          <a:bodyPr/>
          <a:lstStyle/>
          <a:p>
            <a:r>
              <a:rPr lang="en-US" altLang="zh-CN"/>
              <a:t> </a:t>
            </a:r>
            <a:r>
              <a:rPr lang="zh-CN" altLang="en-US"/>
              <a:t>字心字身比设置</a:t>
            </a:r>
          </a:p>
          <a:p>
            <a:r>
              <a:rPr lang="zh-CN" altLang="en-US"/>
              <a:t>字心字身比设置是指保持字体占位大小不变，修改字体的外形大小。当版面文字比较密集的时候，通常会修改字体的字心字身比例，例如调整到</a:t>
            </a:r>
            <a:r>
              <a:rPr lang="en-US" altLang="zh-CN"/>
              <a:t>98%</a:t>
            </a:r>
            <a:r>
              <a:rPr lang="zh-CN" altLang="en-US"/>
              <a:t>，使字符在占位空间不变的情况下收缩字体尺寸，那么整个版面看起来比较宽松。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642350" cy="5256212"/>
          </a:xfrm>
        </p:spPr>
        <p:txBody>
          <a:bodyPr/>
          <a:lstStyle/>
          <a:p>
            <a:r>
              <a:rPr lang="zh-CN" altLang="en-US" sz="3600"/>
              <a:t>使用分页码：</a:t>
            </a:r>
          </a:p>
          <a:p>
            <a:r>
              <a:rPr lang="zh-CN" altLang="en-US" sz="3600"/>
              <a:t>选中该项，则在文档中使用分页码。分页码的详细介绍参见页面操作。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5256213"/>
          </a:xfrm>
        </p:spPr>
        <p:txBody>
          <a:bodyPr/>
          <a:lstStyle/>
          <a:p>
            <a:r>
              <a:rPr lang="zh-CN" altLang="en-US" sz="3600"/>
              <a:t>对象以版心为基准移动</a:t>
            </a:r>
          </a:p>
          <a:p>
            <a:r>
              <a:rPr lang="zh-CN" altLang="en-US" sz="3600"/>
              <a:t>当版心或边距调整后，版面上的对象移动时默认以“中心”为参考点。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42350" cy="6048375"/>
          </a:xfrm>
        </p:spPr>
        <p:txBody>
          <a:bodyPr/>
          <a:lstStyle/>
          <a:p>
            <a:r>
              <a:rPr lang="zh-CN" altLang="en-US" sz="3600"/>
              <a:t>版心背景格为最上层显示：</a:t>
            </a:r>
          </a:p>
          <a:p>
            <a:r>
              <a:rPr lang="zh-CN" altLang="en-US" sz="3600"/>
              <a:t>选中此项，则版心背景格处于所有物件最上层，但提示线和页码始终压住背景格。</a:t>
            </a:r>
          </a:p>
          <a:p>
            <a:endParaRPr lang="zh-CN" altLang="en-US"/>
          </a:p>
          <a:p>
            <a:endParaRPr lang="en-US" altLang="zh-CN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800">
                <a:solidFill>
                  <a:srgbClr val="FF0000"/>
                </a:solidFill>
                <a:ea typeface="华康俪金黑W8(P)" pitchFamily="34" charset="-122"/>
              </a:rPr>
              <a:t>文章背景格</a:t>
            </a:r>
          </a:p>
          <a:p>
            <a:r>
              <a:rPr lang="zh-CN" altLang="en-US"/>
              <a:t>文章背景格在“颜色”下拉列表里选择文章背景格颜色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海波母版">
  <a:themeElements>
    <a:clrScheme name="海波母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海波母版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波母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海波</Template>
  <TotalTime>228</TotalTime>
  <Words>2137</Words>
  <Application>Microsoft Office PowerPoint</Application>
  <PresentationFormat>全屏显示(4:3)</PresentationFormat>
  <Paragraphs>77</Paragraphs>
  <Slides>50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5" baseType="lpstr">
      <vt:lpstr>Arial</vt:lpstr>
      <vt:lpstr>宋体</vt:lpstr>
      <vt:lpstr>楷体_GB2312</vt:lpstr>
      <vt:lpstr>华康俪金黑W8(P)</vt:lpstr>
      <vt:lpstr>海波母版</vt:lpstr>
      <vt:lpstr>工作环境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常规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 文本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单位和步长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 图像 </vt:lpstr>
      <vt:lpstr>PowerPoint 演示文稿</vt:lpstr>
      <vt:lpstr>PowerPoint 演示文稿</vt:lpstr>
      <vt:lpstr> 字体搭配</vt:lpstr>
      <vt:lpstr> 字体命令</vt:lpstr>
      <vt:lpstr>PowerPoint 演示文稿</vt:lpstr>
      <vt:lpstr> 常用字体</vt:lpstr>
      <vt:lpstr>表格 </vt:lpstr>
      <vt:lpstr>PowerPoint 演示文稿</vt:lpstr>
      <vt:lpstr>PowerPoint 演示文稿</vt:lpstr>
      <vt:lpstr>PowerPoint 演示文稿</vt:lpstr>
      <vt:lpstr>PowerPoint 演示文稿</vt:lpstr>
      <vt:lpstr>文件夹设置 </vt:lpstr>
      <vt:lpstr>PowerPoint 演示文稿</vt:lpstr>
      <vt:lpstr>PowerPoint 演示文稿</vt:lpstr>
      <vt:lpstr>键盘快捷键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排入文字</dc:title>
  <dc:creator>llh</dc:creator>
  <cp:lastModifiedBy>Sky123.Org</cp:lastModifiedBy>
  <cp:revision>9</cp:revision>
  <dcterms:created xsi:type="dcterms:W3CDTF">2009-10-12T11:59:08Z</dcterms:created>
  <dcterms:modified xsi:type="dcterms:W3CDTF">2016-11-19T02:44:32Z</dcterms:modified>
</cp:coreProperties>
</file>