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sldIdLst>
    <p:sldId id="307"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Lst>
  <p:sldSz cx="9144000" cy="6858000" type="screen4x3"/>
  <p:notesSz cx="6858000" cy="9144000"/>
  <p:embeddedFontLst>
    <p:embeddedFont>
      <p:font typeface="楷体_GB2312" pitchFamily="49" charset="-122"/>
      <p:regular r:id="rId37"/>
    </p:embeddedFont>
    <p:embeddedFont>
      <p:font typeface="华康俪金黑W8(P)" pitchFamily="34" charset="-122"/>
      <p:regular r:id="rId38"/>
    </p:embeddedFont>
  </p:embeddedFontLst>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5" autoAdjust="0"/>
    <p:restoredTop sz="94660"/>
  </p:normalViewPr>
  <p:slideViewPr>
    <p:cSldViewPr>
      <p:cViewPr varScale="1">
        <p:scale>
          <a:sx n="65" d="100"/>
          <a:sy n="65" d="100"/>
        </p:scale>
        <p:origin x="-154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107272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27641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32588" y="274638"/>
            <a:ext cx="2160587" cy="63230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50825" y="274638"/>
            <a:ext cx="6329363" cy="63230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53150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26632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218424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50825" y="13414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414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451669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92005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89227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633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774653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4986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图片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title"/>
          </p:nvPr>
        </p:nvSpPr>
        <p:spPr bwMode="auto">
          <a:xfrm>
            <a:off x="250825" y="274638"/>
            <a:ext cx="85693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4100" name="Rectangle 4"/>
          <p:cNvSpPr>
            <a:spLocks noGrp="1" noChangeArrowheads="1"/>
          </p:cNvSpPr>
          <p:nvPr>
            <p:ph type="body" idx="1"/>
          </p:nvPr>
        </p:nvSpPr>
        <p:spPr bwMode="auto">
          <a:xfrm>
            <a:off x="250825" y="1341438"/>
            <a:ext cx="8642350"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zh-CN" altLang="zh-CN"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200" b="1">
          <a:solidFill>
            <a:schemeClr val="tx1"/>
          </a:solidFill>
          <a:latin typeface="+mj-lt"/>
          <a:ea typeface="+mj-ea"/>
          <a:cs typeface="+mj-cs"/>
        </a:defRPr>
      </a:lvl1pPr>
      <a:lvl2pPr algn="l" rtl="0" fontAlgn="base">
        <a:spcBef>
          <a:spcPct val="0"/>
        </a:spcBef>
        <a:spcAft>
          <a:spcPct val="0"/>
        </a:spcAft>
        <a:defRPr sz="3200" b="1">
          <a:solidFill>
            <a:schemeClr val="tx1"/>
          </a:solidFill>
          <a:latin typeface="Arial" charset="0"/>
          <a:ea typeface="楷体_GB2312" pitchFamily="49" charset="-122"/>
        </a:defRPr>
      </a:lvl2pPr>
      <a:lvl3pPr algn="l" rtl="0" fontAlgn="base">
        <a:spcBef>
          <a:spcPct val="0"/>
        </a:spcBef>
        <a:spcAft>
          <a:spcPct val="0"/>
        </a:spcAft>
        <a:defRPr sz="3200" b="1">
          <a:solidFill>
            <a:schemeClr val="tx1"/>
          </a:solidFill>
          <a:latin typeface="Arial" charset="0"/>
          <a:ea typeface="楷体_GB2312" pitchFamily="49" charset="-122"/>
        </a:defRPr>
      </a:lvl3pPr>
      <a:lvl4pPr algn="l" rtl="0" fontAlgn="base">
        <a:spcBef>
          <a:spcPct val="0"/>
        </a:spcBef>
        <a:spcAft>
          <a:spcPct val="0"/>
        </a:spcAft>
        <a:defRPr sz="3200" b="1">
          <a:solidFill>
            <a:schemeClr val="tx1"/>
          </a:solidFill>
          <a:latin typeface="Arial" charset="0"/>
          <a:ea typeface="楷体_GB2312" pitchFamily="49" charset="-122"/>
        </a:defRPr>
      </a:lvl4pPr>
      <a:lvl5pPr algn="l" rtl="0" fontAlgn="base">
        <a:spcBef>
          <a:spcPct val="0"/>
        </a:spcBef>
        <a:spcAft>
          <a:spcPct val="0"/>
        </a:spcAft>
        <a:defRPr sz="3200" b="1">
          <a:solidFill>
            <a:schemeClr val="tx1"/>
          </a:solidFill>
          <a:latin typeface="Arial" charset="0"/>
          <a:ea typeface="楷体_GB2312" pitchFamily="49" charset="-122"/>
        </a:defRPr>
      </a:lvl5pPr>
      <a:lvl6pPr marL="457200" algn="l" rtl="0" fontAlgn="base">
        <a:spcBef>
          <a:spcPct val="0"/>
        </a:spcBef>
        <a:spcAft>
          <a:spcPct val="0"/>
        </a:spcAft>
        <a:defRPr sz="3200" b="1">
          <a:solidFill>
            <a:schemeClr val="tx1"/>
          </a:solidFill>
          <a:latin typeface="Arial" charset="0"/>
          <a:ea typeface="楷体_GB2312" pitchFamily="49" charset="-122"/>
        </a:defRPr>
      </a:lvl6pPr>
      <a:lvl7pPr marL="914400" algn="l" rtl="0" fontAlgn="base">
        <a:spcBef>
          <a:spcPct val="0"/>
        </a:spcBef>
        <a:spcAft>
          <a:spcPct val="0"/>
        </a:spcAft>
        <a:defRPr sz="3200" b="1">
          <a:solidFill>
            <a:schemeClr val="tx1"/>
          </a:solidFill>
          <a:latin typeface="Arial" charset="0"/>
          <a:ea typeface="楷体_GB2312" pitchFamily="49" charset="-122"/>
        </a:defRPr>
      </a:lvl7pPr>
      <a:lvl8pPr marL="1371600" algn="l" rtl="0" fontAlgn="base">
        <a:spcBef>
          <a:spcPct val="0"/>
        </a:spcBef>
        <a:spcAft>
          <a:spcPct val="0"/>
        </a:spcAft>
        <a:defRPr sz="3200" b="1">
          <a:solidFill>
            <a:schemeClr val="tx1"/>
          </a:solidFill>
          <a:latin typeface="Arial" charset="0"/>
          <a:ea typeface="楷体_GB2312" pitchFamily="49" charset="-122"/>
        </a:defRPr>
      </a:lvl8pPr>
      <a:lvl9pPr marL="1828800" algn="l" rtl="0" fontAlgn="base">
        <a:spcBef>
          <a:spcPct val="0"/>
        </a:spcBef>
        <a:spcAft>
          <a:spcPct val="0"/>
        </a:spcAft>
        <a:defRPr sz="3200" b="1">
          <a:solidFill>
            <a:schemeClr val="tx1"/>
          </a:solidFill>
          <a:latin typeface="Arial" charset="0"/>
          <a:ea typeface="楷体_GB2312" pitchFamily="49" charset="-122"/>
        </a:defRPr>
      </a:lvl9pPr>
    </p:titleStyle>
    <p:bodyStyle>
      <a:lvl1pPr marL="342900" indent="-342900" algn="l" rtl="0" fontAlgn="base">
        <a:spcBef>
          <a:spcPct val="20000"/>
        </a:spcBef>
        <a:spcAft>
          <a:spcPct val="0"/>
        </a:spcAft>
        <a:defRPr sz="3200" b="1">
          <a:solidFill>
            <a:schemeClr val="tx1"/>
          </a:solidFill>
          <a:latin typeface="+mn-lt"/>
          <a:ea typeface="+mn-ea"/>
          <a:cs typeface="+mn-cs"/>
        </a:defRPr>
      </a:lvl1pPr>
      <a:lvl2pPr marL="742950" indent="-285750" algn="l" rtl="0" fontAlgn="base">
        <a:spcBef>
          <a:spcPct val="20000"/>
        </a:spcBef>
        <a:spcAft>
          <a:spcPct val="0"/>
        </a:spcAft>
        <a:defRPr sz="2800" b="1">
          <a:solidFill>
            <a:schemeClr val="bg1"/>
          </a:solidFill>
          <a:latin typeface="+mn-lt"/>
          <a:ea typeface="+mn-ea"/>
        </a:defRPr>
      </a:lvl2pPr>
      <a:lvl3pPr marL="1143000" indent="-228600" algn="l" rtl="0" fontAlgn="base">
        <a:spcBef>
          <a:spcPct val="20000"/>
        </a:spcBef>
        <a:spcAft>
          <a:spcPct val="0"/>
        </a:spcAft>
        <a:buChar char="•"/>
        <a:defRPr sz="2400" b="1">
          <a:solidFill>
            <a:schemeClr val="bg1"/>
          </a:solidFill>
          <a:latin typeface="+mn-lt"/>
          <a:ea typeface="+mn-ea"/>
        </a:defRPr>
      </a:lvl3pPr>
      <a:lvl4pPr marL="1600200" indent="-228600" algn="l" rtl="0" fontAlgn="base">
        <a:spcBef>
          <a:spcPct val="20000"/>
        </a:spcBef>
        <a:spcAft>
          <a:spcPct val="0"/>
        </a:spcAft>
        <a:buChar char="–"/>
        <a:defRPr sz="2000" b="1">
          <a:solidFill>
            <a:schemeClr val="bg1"/>
          </a:solidFill>
          <a:latin typeface="+mn-lt"/>
          <a:ea typeface="+mn-ea"/>
        </a:defRPr>
      </a:lvl4pPr>
      <a:lvl5pPr marL="2057400" indent="-228600" algn="l" rtl="0" fontAlgn="base">
        <a:spcBef>
          <a:spcPct val="20000"/>
        </a:spcBef>
        <a:spcAft>
          <a:spcPct val="0"/>
        </a:spcAft>
        <a:buChar char="»"/>
        <a:defRPr sz="2000" b="1">
          <a:solidFill>
            <a:schemeClr val="bg1"/>
          </a:solidFill>
          <a:latin typeface="+mn-lt"/>
          <a:ea typeface="+mn-ea"/>
        </a:defRPr>
      </a:lvl5pPr>
      <a:lvl6pPr marL="2514600" indent="-228600" algn="l" rtl="0" fontAlgn="base">
        <a:spcBef>
          <a:spcPct val="20000"/>
        </a:spcBef>
        <a:spcAft>
          <a:spcPct val="0"/>
        </a:spcAft>
        <a:buChar char="»"/>
        <a:defRPr sz="2000" b="1">
          <a:solidFill>
            <a:schemeClr val="bg1"/>
          </a:solidFill>
          <a:latin typeface="+mn-lt"/>
          <a:ea typeface="+mn-ea"/>
        </a:defRPr>
      </a:lvl6pPr>
      <a:lvl7pPr marL="2971800" indent="-228600" algn="l" rtl="0" fontAlgn="base">
        <a:spcBef>
          <a:spcPct val="20000"/>
        </a:spcBef>
        <a:spcAft>
          <a:spcPct val="0"/>
        </a:spcAft>
        <a:buChar char="»"/>
        <a:defRPr sz="2000" b="1">
          <a:solidFill>
            <a:schemeClr val="bg1"/>
          </a:solidFill>
          <a:latin typeface="+mn-lt"/>
          <a:ea typeface="+mn-ea"/>
        </a:defRPr>
      </a:lvl7pPr>
      <a:lvl8pPr marL="3429000" indent="-228600" algn="l" rtl="0" fontAlgn="base">
        <a:spcBef>
          <a:spcPct val="20000"/>
        </a:spcBef>
        <a:spcAft>
          <a:spcPct val="0"/>
        </a:spcAft>
        <a:buChar char="»"/>
        <a:defRPr sz="2000" b="1">
          <a:solidFill>
            <a:schemeClr val="bg1"/>
          </a:solidFill>
          <a:latin typeface="+mn-lt"/>
          <a:ea typeface="+mn-ea"/>
        </a:defRPr>
      </a:lvl8pPr>
      <a:lvl9pPr marL="3886200" indent="-228600" algn="l" rtl="0" fontAlgn="base">
        <a:spcBef>
          <a:spcPct val="20000"/>
        </a:spcBef>
        <a:spcAft>
          <a:spcPct val="0"/>
        </a:spcAft>
        <a:buChar char="»"/>
        <a:defRPr sz="2000" b="1">
          <a:solidFill>
            <a:schemeClr val="bg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lgn="just"/>
            <a:r>
              <a:rPr lang="zh-CN" altLang="en-US" sz="6000" b="0">
                <a:ea typeface="华康俪金黑W8(P)" pitchFamily="34" charset="-122"/>
              </a:rPr>
              <a:t>段落操作</a:t>
            </a:r>
            <a:endParaRPr lang="zh-CN" altLang="en-US" sz="14200" b="0">
              <a:ea typeface="华康俪金黑W8(P)"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xfrm>
            <a:off x="827088" y="908050"/>
            <a:ext cx="8066087" cy="56896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zh-CN" altLang="en-US" sz="5400" b="0">
                <a:latin typeface="华康俪金黑W8(P)" pitchFamily="34" charset="-122"/>
                <a:ea typeface="华康俪金黑W8(P)" pitchFamily="34" charset="-122"/>
              </a:rPr>
              <a:t>纵向调整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250825" y="333375"/>
            <a:ext cx="8642350" cy="6264275"/>
          </a:xfrm>
        </p:spPr>
        <p:txBody>
          <a:bodyPr/>
          <a:lstStyle/>
          <a:p>
            <a:r>
              <a:rPr lang="zh-CN" altLang="en-US"/>
              <a:t>段落纵向调整</a:t>
            </a:r>
          </a:p>
          <a:p>
            <a:r>
              <a:rPr lang="zh-CN" altLang="en-US"/>
              <a:t>段落纵向调整特别适合于文章中的小标题，尤其是分栏中的小标题的排版。</a:t>
            </a:r>
          </a:p>
          <a:p>
            <a:r>
              <a:rPr lang="zh-CN" altLang="en-US"/>
              <a:t>（</a:t>
            </a:r>
            <a:r>
              <a:rPr lang="en-US" altLang="zh-CN"/>
              <a:t>1</a:t>
            </a:r>
            <a:r>
              <a:rPr lang="zh-CN" altLang="en-US"/>
              <a:t>）将文字光标插入段落。</a:t>
            </a:r>
          </a:p>
          <a:p>
            <a:r>
              <a:rPr lang="zh-CN" altLang="en-US"/>
              <a:t>（</a:t>
            </a:r>
            <a:r>
              <a:rPr lang="en-US" altLang="zh-CN"/>
              <a:t>2</a:t>
            </a:r>
            <a:r>
              <a:rPr lang="zh-CN" altLang="en-US"/>
              <a:t>）选择“格式”</a:t>
            </a:r>
            <a:r>
              <a:rPr lang="en-US" altLang="zh-CN"/>
              <a:t>|“</a:t>
            </a:r>
            <a:r>
              <a:rPr lang="zh-CN" altLang="en-US"/>
              <a:t>纵向调整（</a:t>
            </a:r>
            <a:r>
              <a:rPr lang="en-US" altLang="zh-CN"/>
              <a:t>Ctrl+U</a:t>
            </a:r>
            <a:r>
              <a:rPr lang="zh-CN" altLang="en-US"/>
              <a:t>）”</a:t>
            </a:r>
          </a:p>
          <a:p>
            <a:r>
              <a:rPr lang="zh-CN" altLang="en-US"/>
              <a:t>（</a:t>
            </a:r>
            <a:r>
              <a:rPr lang="en-US" altLang="zh-CN"/>
              <a:t>3</a:t>
            </a:r>
            <a:r>
              <a:rPr lang="zh-CN" altLang="en-US"/>
              <a:t>）在“总高”编辑框内输入数值，指定段落占位高度。</a:t>
            </a:r>
          </a:p>
          <a:p>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250825" y="333375"/>
            <a:ext cx="8642350" cy="6264275"/>
          </a:xfrm>
        </p:spPr>
        <p:txBody>
          <a:bodyPr/>
          <a:lstStyle/>
          <a:p>
            <a:r>
              <a:rPr lang="zh-CN" altLang="en-US"/>
              <a:t>（</a:t>
            </a:r>
            <a:r>
              <a:rPr lang="en-US" altLang="zh-CN"/>
              <a:t>4</a:t>
            </a:r>
            <a:r>
              <a:rPr lang="zh-CN" altLang="en-US"/>
              <a:t>）在“方式”下拉列表里选择排版方式。</a:t>
            </a:r>
          </a:p>
          <a:p>
            <a:r>
              <a:rPr lang="en-US" altLang="zh-CN"/>
              <a:t>·     </a:t>
            </a:r>
            <a:r>
              <a:rPr lang="zh-CN" altLang="en-US"/>
              <a:t>居上、居中、居下：段落在“总高”区域内居上、居中或居下排列。设定总高为“</a:t>
            </a:r>
            <a:r>
              <a:rPr lang="en-US" altLang="zh-CN"/>
              <a:t>2</a:t>
            </a:r>
            <a:r>
              <a:rPr lang="zh-CN" altLang="en-US"/>
              <a:t>行”。当设定为“居上”时，还可以在“上空”编辑框内设定段前距。</a:t>
            </a:r>
          </a:p>
          <a:p>
            <a:r>
              <a:rPr lang="en-US" altLang="zh-CN"/>
              <a:t>·     </a:t>
            </a:r>
            <a:r>
              <a:rPr lang="zh-CN" altLang="en-US"/>
              <a:t>撑满和均匀撑满：当段落有多行时，将多行文字在指定的总高范围内撑满排列。设定总高为“</a:t>
            </a:r>
            <a:r>
              <a:rPr lang="en-US" altLang="zh-CN"/>
              <a:t>4</a:t>
            </a:r>
            <a:r>
              <a:rPr lang="zh-CN" altLang="en-US"/>
              <a:t>行”，撑满和均匀撑满。</a:t>
            </a:r>
          </a:p>
          <a:p>
            <a:pPr algn="just"/>
            <a:r>
              <a:rPr lang="zh-CN" altLang="en-US"/>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250825" y="333375"/>
            <a:ext cx="8642350" cy="6264275"/>
          </a:xfrm>
        </p:spPr>
        <p:txBody>
          <a:bodyPr/>
          <a:lstStyle/>
          <a:p>
            <a:r>
              <a:rPr lang="zh-CN" altLang="en-US"/>
              <a:t>（</a:t>
            </a:r>
            <a:r>
              <a:rPr lang="en-US" altLang="zh-CN"/>
              <a:t>5</a:t>
            </a:r>
            <a:r>
              <a:rPr lang="zh-CN" altLang="en-US"/>
              <a:t>）单击“确定”完成设定。</a:t>
            </a:r>
          </a:p>
          <a:p>
            <a:r>
              <a:rPr lang="zh-CN" altLang="en-US"/>
              <a:t>（</a:t>
            </a:r>
            <a:r>
              <a:rPr lang="en-US" altLang="zh-CN"/>
              <a:t>6</a:t>
            </a:r>
            <a:r>
              <a:rPr lang="zh-CN" altLang="en-US"/>
              <a:t>）需要取消纵向调整时，可以在纵向调整“方式”下拉列表里选择“无纵向调整”即可。</a:t>
            </a:r>
          </a:p>
          <a:p>
            <a:r>
              <a:rPr lang="zh-CN" altLang="en-US"/>
              <a:t>说明：可以在段落控制窗口内设置纵向调整。</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body" idx="1"/>
          </p:nvPr>
        </p:nvSpPr>
        <p:spPr>
          <a:xfrm>
            <a:off x="250825" y="333375"/>
            <a:ext cx="8642350" cy="6264275"/>
          </a:xfrm>
        </p:spPr>
        <p:txBody>
          <a:bodyPr/>
          <a:lstStyle/>
          <a:p>
            <a:r>
              <a:rPr lang="zh-CN" altLang="en-US" sz="5400" b="0">
                <a:latin typeface="华康俪金黑W8(P)" pitchFamily="34" charset="-122"/>
                <a:ea typeface="华康俪金黑W8(P)" pitchFamily="34" charset="-122"/>
              </a:rPr>
              <a:t>段落装饰</a:t>
            </a:r>
            <a:r>
              <a:rPr lang="zh-CN" altLang="en-US" sz="720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xfrm>
            <a:off x="250825" y="333375"/>
            <a:ext cx="8642350" cy="6264275"/>
          </a:xfrm>
        </p:spPr>
        <p:txBody>
          <a:bodyPr/>
          <a:lstStyle/>
          <a:p>
            <a:r>
              <a:rPr lang="zh-CN" altLang="en-US"/>
              <a:t>段落装饰主要用于制作小标题中常见的前后装饰线、上下划线、外框以及底图等效果，仅作用于段落。</a:t>
            </a:r>
          </a:p>
          <a:p>
            <a:r>
              <a:rPr lang="zh-CN" altLang="en-US"/>
              <a:t>（</a:t>
            </a:r>
            <a:r>
              <a:rPr lang="en-US" altLang="zh-CN"/>
              <a:t>1</a:t>
            </a:r>
            <a:r>
              <a:rPr lang="zh-CN" altLang="en-US"/>
              <a:t>）选择文字工具，选中文字或将文字光标插入段落。</a:t>
            </a:r>
          </a:p>
          <a:p>
            <a:r>
              <a:rPr lang="zh-CN" altLang="en-US"/>
              <a:t>（</a:t>
            </a:r>
            <a:r>
              <a:rPr lang="en-US" altLang="zh-CN"/>
              <a:t>2</a:t>
            </a:r>
            <a:r>
              <a:rPr lang="zh-CN" altLang="en-US"/>
              <a:t>）单击菜单“格式”</a:t>
            </a:r>
            <a:r>
              <a:rPr lang="en-US" altLang="zh-CN"/>
              <a:t>|“</a:t>
            </a:r>
            <a:r>
              <a:rPr lang="zh-CN" altLang="en-US"/>
              <a:t>段落装饰”。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xfrm>
            <a:off x="250825" y="333375"/>
            <a:ext cx="8642350" cy="6264275"/>
          </a:xfrm>
        </p:spPr>
        <p:txBody>
          <a:bodyPr/>
          <a:lstStyle/>
          <a:p>
            <a:r>
              <a:rPr lang="en-US" altLang="zh-CN"/>
              <a:t>3</a:t>
            </a:r>
            <a:r>
              <a:rPr lang="zh-CN" altLang="en-US"/>
              <a:t>）选择“装饰类型”，激活相应的设置选项。可以选择的类型有：前后装饰线、上</a:t>
            </a:r>
            <a:r>
              <a:rPr lang="en-US" altLang="zh-CN"/>
              <a:t>/</a:t>
            </a:r>
            <a:r>
              <a:rPr lang="zh-CN" altLang="en-US"/>
              <a:t>下划线、外框</a:t>
            </a:r>
            <a:r>
              <a:rPr lang="en-US" altLang="zh-CN"/>
              <a:t>/</a:t>
            </a:r>
            <a:r>
              <a:rPr lang="zh-CN" altLang="en-US"/>
              <a:t>底图。</a:t>
            </a:r>
          </a:p>
          <a:p>
            <a:r>
              <a:rPr lang="zh-CN" altLang="en-US"/>
              <a:t>（</a:t>
            </a:r>
            <a:r>
              <a:rPr lang="en-US" altLang="zh-CN"/>
              <a:t>4</a:t>
            </a:r>
            <a:r>
              <a:rPr lang="zh-CN" altLang="en-US"/>
              <a:t>）在设置过程中可选中“预览”选项，及时查看设置效果。</a:t>
            </a:r>
          </a:p>
          <a:p>
            <a:r>
              <a:rPr lang="zh-CN" altLang="en-US"/>
              <a:t>（</a:t>
            </a:r>
            <a:r>
              <a:rPr lang="en-US" altLang="zh-CN"/>
              <a:t>5</a:t>
            </a:r>
            <a:r>
              <a:rPr lang="zh-CN" altLang="en-US"/>
              <a:t>）单击“确定”按钮，完成段落装饰的设置。</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250825" y="333375"/>
            <a:ext cx="8642350" cy="6264275"/>
          </a:xfrm>
        </p:spPr>
        <p:txBody>
          <a:bodyPr/>
          <a:lstStyle/>
          <a:p>
            <a:r>
              <a:rPr lang="zh-CN" altLang="en-US" sz="5400" b="0">
                <a:latin typeface="华康俪金黑W8(P)" pitchFamily="34" charset="-122"/>
                <a:ea typeface="华康俪金黑W8(P)" pitchFamily="34" charset="-122"/>
              </a:rPr>
              <a:t>部分文字居右</a:t>
            </a:r>
            <a:r>
              <a:rPr lang="zh-CN" altLang="en-US" sz="660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xfrm>
            <a:off x="250825" y="333375"/>
            <a:ext cx="8642350" cy="6264275"/>
          </a:xfrm>
        </p:spPr>
        <p:txBody>
          <a:bodyPr/>
          <a:lstStyle/>
          <a:p>
            <a:r>
              <a:rPr lang="zh-CN" altLang="en-US"/>
              <a:t>排报纸或杂志时，经常在每篇稿件结尾时，将记者名字或作者名字居右排放。通过部分文字居右功能可以快速实现此操作。此外，还可以在居右文字与正文间添加三连点“</a:t>
            </a:r>
            <a:r>
              <a:rPr lang="en-US" altLang="zh-CN"/>
              <a:t>…”</a:t>
            </a:r>
            <a:r>
              <a:rPr lang="zh-CN" altLang="en-US"/>
              <a:t>。</a:t>
            </a:r>
          </a:p>
          <a:p>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250825" y="333375"/>
            <a:ext cx="8642350" cy="6264275"/>
          </a:xfrm>
        </p:spPr>
        <p:txBody>
          <a:bodyPr/>
          <a:lstStyle/>
          <a:p>
            <a:r>
              <a:rPr lang="zh-CN" altLang="en-US"/>
              <a:t>（</a:t>
            </a:r>
            <a:r>
              <a:rPr lang="en-US" altLang="zh-CN"/>
              <a:t>1</a:t>
            </a:r>
            <a:r>
              <a:rPr lang="zh-CN" altLang="en-US"/>
              <a:t>）用文字工具选中段落末尾的文字。</a:t>
            </a:r>
          </a:p>
          <a:p>
            <a:r>
              <a:rPr lang="zh-CN" altLang="en-US"/>
              <a:t>（</a:t>
            </a:r>
            <a:r>
              <a:rPr lang="en-US" altLang="zh-CN"/>
              <a:t>2</a:t>
            </a:r>
            <a:r>
              <a:rPr lang="zh-CN" altLang="en-US"/>
              <a:t>）执行“格式”</a:t>
            </a:r>
            <a:r>
              <a:rPr lang="en-US" altLang="zh-CN"/>
              <a:t>|“</a:t>
            </a:r>
            <a:r>
              <a:rPr lang="zh-CN" altLang="en-US"/>
              <a:t>部分文字居右”，在二级菜单中选择居右方式。</a:t>
            </a:r>
          </a:p>
          <a:p>
            <a:r>
              <a:rPr lang="en-US" altLang="zh-CN"/>
              <a:t>·     </a:t>
            </a:r>
            <a:r>
              <a:rPr lang="zh-CN" altLang="en-US"/>
              <a:t>不带字符（</a:t>
            </a:r>
            <a:r>
              <a:rPr lang="en-US" altLang="zh-CN"/>
              <a:t>Ctrl+T</a:t>
            </a:r>
            <a:r>
              <a:rPr lang="zh-CN" altLang="en-US"/>
              <a:t>）：居右文字与原文字之间以空格填充。</a:t>
            </a:r>
          </a:p>
          <a:p>
            <a:r>
              <a:rPr lang="en-US" altLang="zh-CN"/>
              <a:t>·     </a:t>
            </a:r>
            <a:r>
              <a:rPr lang="zh-CN" altLang="en-US"/>
              <a:t>带字符（</a:t>
            </a:r>
            <a:r>
              <a:rPr lang="en-US" altLang="zh-CN"/>
              <a:t>Ctrl+Shift+T</a:t>
            </a:r>
            <a:r>
              <a:rPr lang="zh-CN" altLang="en-US"/>
              <a:t>）：在居右文字与原文字之间用三连点“</a:t>
            </a:r>
            <a:r>
              <a:rPr lang="en-US" altLang="zh-CN"/>
              <a:t>…”</a:t>
            </a:r>
            <a:r>
              <a:rPr lang="zh-CN" altLang="en-US"/>
              <a:t>填充。</a:t>
            </a:r>
          </a:p>
          <a:p>
            <a:r>
              <a:rPr lang="en-US" altLang="zh-CN"/>
              <a:t>·     </a:t>
            </a:r>
            <a:r>
              <a:rPr lang="zh-CN" altLang="en-US"/>
              <a:t>取消（</a:t>
            </a:r>
            <a:r>
              <a:rPr lang="en-US" altLang="zh-CN"/>
              <a:t>Ctrl+Shift+A</a:t>
            </a:r>
            <a:r>
              <a:rPr lang="zh-CN" altLang="en-US"/>
              <a:t>）：取消居右</a:t>
            </a:r>
            <a:r>
              <a:rPr lang="en-US" altLang="zh-CN"/>
              <a:t>/</a:t>
            </a:r>
            <a:r>
              <a:rPr lang="zh-CN" altLang="en-US"/>
              <a:t>尾的效果，恢复原状。</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250825" y="333375"/>
            <a:ext cx="8642350" cy="6264275"/>
          </a:xfrm>
        </p:spPr>
        <p:txBody>
          <a:bodyPr/>
          <a:lstStyle/>
          <a:p>
            <a:r>
              <a:rPr lang="zh-CN" altLang="en-US"/>
              <a:t>通过“段落属性”浮动窗口、“段”控制窗口或者“格式”菜单可以设置段落格式。</a:t>
            </a:r>
          </a:p>
          <a:p>
            <a:r>
              <a:rPr lang="zh-CN" altLang="en-US"/>
              <a:t>设置段落格式前首先指定需要设置的段落：（</a:t>
            </a:r>
            <a:r>
              <a:rPr lang="en-US" altLang="zh-CN"/>
              <a:t>1</a:t>
            </a:r>
            <a:r>
              <a:rPr lang="zh-CN" altLang="en-US"/>
              <a:t>）将文字光标插入文字，给光标插入点的段落设置段落属性；（</a:t>
            </a:r>
            <a:r>
              <a:rPr lang="en-US" altLang="zh-CN"/>
              <a:t>2</a:t>
            </a:r>
            <a:r>
              <a:rPr lang="zh-CN" altLang="en-US"/>
              <a:t>）使用文字光标选中文字，给选中文字所在的段落设置段落属性；（</a:t>
            </a:r>
            <a:r>
              <a:rPr lang="en-US" altLang="zh-CN"/>
              <a:t>3</a:t>
            </a:r>
            <a:r>
              <a:rPr lang="zh-CN" altLang="en-US"/>
              <a:t>）使用选取工具选中文字块，为文章内所有段落设置属性。</a:t>
            </a:r>
          </a:p>
          <a:p>
            <a:endParaRPr lang="zh-CN" altLang="en-US"/>
          </a:p>
          <a:p>
            <a:r>
              <a:rPr lang="zh-CN" altLang="en-US"/>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xfrm>
            <a:off x="250825" y="333375"/>
            <a:ext cx="8642350" cy="6264275"/>
          </a:xfrm>
        </p:spPr>
        <p:txBody>
          <a:bodyPr/>
          <a:lstStyle/>
          <a:p>
            <a:r>
              <a:rPr lang="zh-CN" altLang="en-US" sz="5400" b="0">
                <a:latin typeface="华康俪金黑W8(P)" pitchFamily="34" charset="-122"/>
                <a:ea typeface="华康俪金黑W8(P)" pitchFamily="34" charset="-122"/>
              </a:rPr>
              <a:t>叠题</a:t>
            </a:r>
            <a:r>
              <a:rPr lang="zh-CN" altLang="en-US" sz="80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250825" y="333375"/>
            <a:ext cx="8642350" cy="6264275"/>
          </a:xfrm>
        </p:spPr>
        <p:txBody>
          <a:bodyPr/>
          <a:lstStyle/>
          <a:p>
            <a:r>
              <a:rPr lang="zh-CN" altLang="en-US"/>
              <a:t>叠题、折接是将多个文字形成盒子。叠题方式有两种：一种是形成叠题，将多个文字排成几行，多行的总高度同外面主体文字的行高一致；一种是形成折接，将多个文字排成几行，且每行的高度同主体文字的高度一样高。</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xfrm>
            <a:off x="250825" y="333375"/>
            <a:ext cx="8642350" cy="6264275"/>
          </a:xfrm>
        </p:spPr>
        <p:txBody>
          <a:bodyPr/>
          <a:lstStyle/>
          <a:p>
            <a:r>
              <a:rPr lang="zh-CN" altLang="en-US"/>
              <a:t>（</a:t>
            </a:r>
            <a:r>
              <a:rPr lang="en-US" altLang="zh-CN"/>
              <a:t>1</a:t>
            </a:r>
            <a:r>
              <a:rPr lang="zh-CN" altLang="en-US"/>
              <a:t>）使用文字工具选中文字。 </a:t>
            </a:r>
          </a:p>
          <a:p>
            <a:r>
              <a:rPr lang="zh-CN" altLang="en-US"/>
              <a:t>（</a:t>
            </a:r>
            <a:r>
              <a:rPr lang="en-US" altLang="zh-CN"/>
              <a:t>2</a:t>
            </a:r>
            <a:r>
              <a:rPr lang="zh-CN" altLang="en-US"/>
              <a:t>）选择“格式”</a:t>
            </a:r>
            <a:r>
              <a:rPr lang="en-US" altLang="zh-CN"/>
              <a:t>|“</a:t>
            </a:r>
            <a:r>
              <a:rPr lang="zh-CN" altLang="en-US"/>
              <a:t>叠题”</a:t>
            </a:r>
            <a:r>
              <a:rPr lang="en-US" altLang="zh-CN"/>
              <a:t>|“</a:t>
            </a:r>
            <a:r>
              <a:rPr lang="zh-CN" altLang="en-US"/>
              <a:t>形成叠题（</a:t>
            </a:r>
            <a:r>
              <a:rPr lang="en-US" altLang="zh-CN"/>
              <a:t>F8</a:t>
            </a:r>
            <a:r>
              <a:rPr lang="zh-CN" altLang="en-US"/>
              <a:t>）”即可形成叠题。选择“格式”</a:t>
            </a:r>
            <a:r>
              <a:rPr lang="en-US" altLang="zh-CN"/>
              <a:t>|“</a:t>
            </a:r>
            <a:r>
              <a:rPr lang="zh-CN" altLang="en-US"/>
              <a:t>叠题”</a:t>
            </a:r>
            <a:r>
              <a:rPr lang="en-US" altLang="zh-CN"/>
              <a:t>|“</a:t>
            </a:r>
            <a:r>
              <a:rPr lang="zh-CN" altLang="en-US"/>
              <a:t>形成折接（</a:t>
            </a:r>
            <a:r>
              <a:rPr lang="en-US" altLang="zh-CN"/>
              <a:t>Ctrl+F8</a:t>
            </a:r>
            <a:r>
              <a:rPr lang="zh-CN" altLang="en-US"/>
              <a:t>）”即可形成折接。</a:t>
            </a:r>
          </a:p>
          <a:p>
            <a:r>
              <a:rPr lang="zh-CN" altLang="en-US"/>
              <a:t>（</a:t>
            </a:r>
            <a:r>
              <a:rPr lang="en-US" altLang="zh-CN"/>
              <a:t>3</a:t>
            </a:r>
            <a:r>
              <a:rPr lang="zh-CN" altLang="en-US"/>
              <a:t>）如果需要取消叠题，可以选中叠题文字，选择“格式”</a:t>
            </a:r>
            <a:r>
              <a:rPr lang="en-US" altLang="zh-CN"/>
              <a:t>|“</a:t>
            </a:r>
            <a:r>
              <a:rPr lang="zh-CN" altLang="en-US"/>
              <a:t>叠题”</a:t>
            </a:r>
            <a:r>
              <a:rPr lang="en-US" altLang="zh-CN"/>
              <a:t>|“</a:t>
            </a:r>
            <a:r>
              <a:rPr lang="zh-CN" altLang="en-US"/>
              <a:t>取消（</a:t>
            </a:r>
            <a:r>
              <a:rPr lang="en-US" altLang="zh-CN"/>
              <a:t>Shift+F8</a:t>
            </a:r>
            <a:r>
              <a:rPr lang="zh-CN" altLang="en-US"/>
              <a:t>）”即可。</a:t>
            </a:r>
          </a:p>
          <a:p>
            <a:endParaRPr lang="en-US" altLang="zh-C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250825" y="333375"/>
            <a:ext cx="8642350" cy="6264275"/>
          </a:xfrm>
        </p:spPr>
        <p:txBody>
          <a:bodyPr/>
          <a:lstStyle/>
          <a:p>
            <a:pPr algn="just"/>
            <a:r>
              <a:rPr lang="en-US" altLang="zh-CN" sz="5400" b="0">
                <a:latin typeface="华康俪金黑W8(P)" pitchFamily="34" charset="-122"/>
                <a:ea typeface="华康俪金黑W8(P)" pitchFamily="34" charset="-122"/>
              </a:rPr>
              <a:t>Tab</a:t>
            </a:r>
            <a:r>
              <a:rPr lang="zh-CN" altLang="en-US" sz="5400" b="0">
                <a:latin typeface="华康俪金黑W8(P)" pitchFamily="34" charset="-122"/>
                <a:ea typeface="华康俪金黑W8(P)" pitchFamily="34" charset="-122"/>
              </a:rPr>
              <a:t>键</a:t>
            </a:r>
          </a:p>
          <a:p>
            <a:endParaRPr lang="en-US" altLang="zh-CN" sz="6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body" idx="1"/>
          </p:nvPr>
        </p:nvSpPr>
        <p:spPr>
          <a:xfrm>
            <a:off x="250825" y="260350"/>
            <a:ext cx="8642350" cy="6264275"/>
          </a:xfrm>
        </p:spPr>
        <p:txBody>
          <a:bodyPr/>
          <a:lstStyle/>
          <a:p>
            <a:r>
              <a:rPr lang="zh-CN" altLang="en-US"/>
              <a:t>按</a:t>
            </a:r>
            <a:r>
              <a:rPr lang="en-US" altLang="zh-CN"/>
              <a:t>Tab</a:t>
            </a:r>
            <a:r>
              <a:rPr lang="zh-CN" altLang="en-US"/>
              <a:t>键对齐</a:t>
            </a:r>
          </a:p>
          <a:p>
            <a:r>
              <a:rPr lang="zh-CN" altLang="en-US"/>
              <a:t>在每段行首某部位录入</a:t>
            </a:r>
            <a:r>
              <a:rPr lang="en-US" altLang="zh-CN"/>
              <a:t>Tab</a:t>
            </a:r>
            <a:r>
              <a:rPr lang="zh-CN" altLang="en-US"/>
              <a:t>键，则</a:t>
            </a:r>
            <a:r>
              <a:rPr lang="en-US" altLang="zh-CN"/>
              <a:t>Tab</a:t>
            </a:r>
            <a:r>
              <a:rPr lang="zh-CN" altLang="en-US"/>
              <a:t>键后面的文字转行时，将以</a:t>
            </a:r>
            <a:r>
              <a:rPr lang="en-US" altLang="zh-CN"/>
              <a:t>Tab</a:t>
            </a:r>
            <a:r>
              <a:rPr lang="zh-CN" altLang="en-US"/>
              <a:t>键为标记进行对齐。 </a:t>
            </a:r>
          </a:p>
          <a:p>
            <a:r>
              <a:rPr lang="zh-CN" altLang="en-US"/>
              <a:t>（</a:t>
            </a:r>
            <a:r>
              <a:rPr lang="en-US" altLang="zh-CN"/>
              <a:t>1</a:t>
            </a:r>
            <a:r>
              <a:rPr lang="zh-CN" altLang="en-US"/>
              <a:t>）将文字光标插入每段行首某部位，按一下</a:t>
            </a:r>
            <a:r>
              <a:rPr lang="en-US" altLang="zh-CN"/>
              <a:t>Tab</a:t>
            </a:r>
            <a:r>
              <a:rPr lang="zh-CN" altLang="en-US"/>
              <a:t>键。</a:t>
            </a:r>
          </a:p>
          <a:p>
            <a:r>
              <a:rPr lang="zh-CN" altLang="en-US"/>
              <a:t>（</a:t>
            </a:r>
            <a:r>
              <a:rPr lang="en-US" altLang="zh-CN"/>
              <a:t>2</a:t>
            </a:r>
            <a:r>
              <a:rPr lang="zh-CN" altLang="en-US"/>
              <a:t>）选中文字块，选择“格式”</a:t>
            </a:r>
            <a:r>
              <a:rPr lang="en-US" altLang="zh-CN"/>
              <a:t>|“Tab</a:t>
            </a:r>
            <a:r>
              <a:rPr lang="zh-CN" altLang="en-US"/>
              <a:t>键”</a:t>
            </a:r>
            <a:r>
              <a:rPr lang="en-US" altLang="zh-CN"/>
              <a:t>|“</a:t>
            </a:r>
            <a:r>
              <a:rPr lang="zh-CN" altLang="en-US"/>
              <a:t>按</a:t>
            </a:r>
            <a:r>
              <a:rPr lang="en-US" altLang="zh-CN"/>
              <a:t>Tab</a:t>
            </a:r>
            <a:r>
              <a:rPr lang="zh-CN" altLang="en-US"/>
              <a:t>键对齐”，即可形成。</a:t>
            </a:r>
          </a:p>
          <a:p>
            <a:r>
              <a:rPr lang="zh-CN" altLang="en-US"/>
              <a:t>（</a:t>
            </a:r>
            <a:r>
              <a:rPr lang="en-US" altLang="zh-CN"/>
              <a:t>3</a:t>
            </a:r>
            <a:r>
              <a:rPr lang="zh-CN" altLang="en-US"/>
              <a:t>）如果需要取消</a:t>
            </a:r>
            <a:r>
              <a:rPr lang="en-US" altLang="zh-CN"/>
              <a:t>Tab</a:t>
            </a:r>
            <a:r>
              <a:rPr lang="zh-CN" altLang="en-US"/>
              <a:t>键对齐方式，可以选中文字块，选择“格式”</a:t>
            </a:r>
            <a:r>
              <a:rPr lang="en-US" altLang="zh-CN"/>
              <a:t>|“Tab</a:t>
            </a:r>
            <a:r>
              <a:rPr lang="zh-CN" altLang="en-US"/>
              <a:t>键”</a:t>
            </a:r>
            <a:r>
              <a:rPr lang="en-US" altLang="zh-CN"/>
              <a:t>|“</a:t>
            </a:r>
            <a:r>
              <a:rPr lang="zh-CN" altLang="en-US"/>
              <a:t>取消按</a:t>
            </a:r>
            <a:r>
              <a:rPr lang="en-US" altLang="zh-CN"/>
              <a:t>Tab</a:t>
            </a:r>
            <a:r>
              <a:rPr lang="zh-CN" altLang="en-US"/>
              <a:t>键对齐”即可。</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250825" y="333375"/>
            <a:ext cx="8642350" cy="6264275"/>
          </a:xfrm>
        </p:spPr>
        <p:txBody>
          <a:bodyPr/>
          <a:lstStyle/>
          <a:p>
            <a:r>
              <a:rPr lang="en-US" altLang="zh-CN"/>
              <a:t>Tab</a:t>
            </a:r>
            <a:r>
              <a:rPr lang="zh-CN" altLang="en-US"/>
              <a:t>键浮动窗口</a:t>
            </a:r>
          </a:p>
          <a:p>
            <a:r>
              <a:rPr lang="zh-CN" altLang="en-US"/>
              <a:t>使用</a:t>
            </a:r>
            <a:r>
              <a:rPr lang="en-US" altLang="zh-CN"/>
              <a:t>Tab</a:t>
            </a:r>
            <a:r>
              <a:rPr lang="zh-CN" altLang="en-US"/>
              <a:t>键浮动窗口，可使文字按</a:t>
            </a:r>
            <a:r>
              <a:rPr lang="en-US" altLang="zh-CN"/>
              <a:t>Tab</a:t>
            </a:r>
            <a:r>
              <a:rPr lang="zh-CN" altLang="en-US"/>
              <a:t>键标记位置整齐排列。 </a:t>
            </a:r>
          </a:p>
          <a:p>
            <a:r>
              <a:rPr lang="zh-CN" altLang="en-US"/>
              <a:t>（</a:t>
            </a:r>
            <a:r>
              <a:rPr lang="en-US" altLang="zh-CN"/>
              <a:t>1</a:t>
            </a:r>
            <a:r>
              <a:rPr lang="zh-CN" altLang="en-US"/>
              <a:t>）准备一个文字块，每列内容之间使用</a:t>
            </a:r>
            <a:r>
              <a:rPr lang="en-US" altLang="zh-CN"/>
              <a:t>Tab</a:t>
            </a:r>
            <a:r>
              <a:rPr lang="zh-CN" altLang="en-US"/>
              <a:t>键分隔 </a:t>
            </a:r>
          </a:p>
          <a:p>
            <a:r>
              <a:rPr lang="zh-CN" altLang="en-US"/>
              <a:t>（</a:t>
            </a:r>
            <a:r>
              <a:rPr lang="en-US" altLang="zh-CN"/>
              <a:t>2</a:t>
            </a:r>
            <a:r>
              <a:rPr lang="zh-CN" altLang="en-US"/>
              <a:t>）使用选取工具选中文字块，选择“格式”</a:t>
            </a:r>
            <a:r>
              <a:rPr lang="en-US" altLang="zh-CN"/>
              <a:t>|“Tab</a:t>
            </a:r>
            <a:r>
              <a:rPr lang="zh-CN" altLang="en-US"/>
              <a:t>键”</a:t>
            </a:r>
            <a:r>
              <a:rPr lang="en-US" altLang="zh-CN"/>
              <a:t>|“Tab</a:t>
            </a:r>
            <a:r>
              <a:rPr lang="zh-CN" altLang="en-US"/>
              <a:t>键（</a:t>
            </a:r>
            <a:r>
              <a:rPr lang="en-US" altLang="zh-CN"/>
              <a:t>Ctrl+Alt+I</a:t>
            </a:r>
            <a:r>
              <a:rPr lang="zh-CN" altLang="en-US"/>
              <a:t>）”，</a:t>
            </a:r>
            <a:r>
              <a:rPr lang="en-US" altLang="zh-CN"/>
              <a:t>Tab</a:t>
            </a:r>
            <a:r>
              <a:rPr lang="zh-CN" altLang="en-US"/>
              <a:t>键浮动窗口。</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body" idx="1"/>
          </p:nvPr>
        </p:nvSpPr>
        <p:spPr>
          <a:xfrm>
            <a:off x="250825" y="333375"/>
            <a:ext cx="8642350" cy="6264275"/>
          </a:xfrm>
        </p:spPr>
        <p:txBody>
          <a:bodyPr/>
          <a:lstStyle/>
          <a:p>
            <a:r>
              <a:rPr lang="zh-CN" altLang="en-US"/>
              <a:t>（</a:t>
            </a:r>
            <a:r>
              <a:rPr lang="en-US" altLang="zh-CN"/>
              <a:t>3</a:t>
            </a:r>
            <a:r>
              <a:rPr lang="zh-CN" altLang="en-US"/>
              <a:t>）设置</a:t>
            </a:r>
            <a:r>
              <a:rPr lang="en-US" altLang="zh-CN"/>
              <a:t>Tab</a:t>
            </a:r>
            <a:r>
              <a:rPr lang="zh-CN" altLang="en-US"/>
              <a:t>键。光标移动到标尺寸上方单击，即可定位</a:t>
            </a:r>
            <a:r>
              <a:rPr lang="en-US" altLang="zh-CN"/>
              <a:t>Tab</a:t>
            </a:r>
            <a:r>
              <a:rPr lang="zh-CN" altLang="en-US"/>
              <a:t>键。依次点击其他位置，即可完成</a:t>
            </a:r>
            <a:r>
              <a:rPr lang="en-US" altLang="zh-CN"/>
              <a:t>Tab</a:t>
            </a:r>
            <a:r>
              <a:rPr lang="zh-CN" altLang="en-US"/>
              <a:t>键定位。此时文字自动按</a:t>
            </a:r>
            <a:r>
              <a:rPr lang="en-US" altLang="zh-CN"/>
              <a:t>Tab</a:t>
            </a:r>
            <a:r>
              <a:rPr lang="zh-CN" altLang="en-US"/>
              <a:t>键位置排列。</a:t>
            </a:r>
          </a:p>
          <a:p>
            <a:r>
              <a:rPr lang="zh-CN" altLang="en-US"/>
              <a:t>如果需要精确定位，可选中</a:t>
            </a:r>
            <a:r>
              <a:rPr lang="en-US" altLang="zh-CN"/>
              <a:t>Tab</a:t>
            </a:r>
            <a:r>
              <a:rPr lang="zh-CN" altLang="en-US"/>
              <a:t>键，在“</a:t>
            </a:r>
            <a:r>
              <a:rPr lang="en-US" altLang="zh-CN"/>
              <a:t>Tab</a:t>
            </a:r>
            <a:r>
              <a:rPr lang="zh-CN" altLang="en-US"/>
              <a:t>键定位”编辑框内输入数值即可。</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250825" y="333375"/>
            <a:ext cx="8642350" cy="6264275"/>
          </a:xfrm>
        </p:spPr>
        <p:txBody>
          <a:bodyPr/>
          <a:lstStyle/>
          <a:p>
            <a:r>
              <a:rPr lang="zh-CN" altLang="en-US" sz="5400" b="0">
                <a:latin typeface="华康俪金黑W8(P)" pitchFamily="34" charset="-122"/>
                <a:ea typeface="华康俪金黑W8(P)" pitchFamily="34" charset="-122"/>
              </a:rPr>
              <a:t>对齐标记</a:t>
            </a:r>
            <a:r>
              <a:rPr lang="zh-CN" altLang="en-US" sz="720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a:xfrm>
            <a:off x="250825" y="333375"/>
            <a:ext cx="8642350" cy="6264275"/>
          </a:xfrm>
        </p:spPr>
        <p:txBody>
          <a:bodyPr/>
          <a:lstStyle/>
          <a:p>
            <a:r>
              <a:rPr lang="zh-CN" altLang="en-US"/>
              <a:t>在文章里插入对齐标记，则从下一行开始，文字起始位置与标记对齐。</a:t>
            </a:r>
          </a:p>
          <a:p>
            <a:r>
              <a:rPr lang="zh-CN" altLang="en-US"/>
              <a:t>（</a:t>
            </a:r>
            <a:r>
              <a:rPr lang="en-US" altLang="zh-CN"/>
              <a:t>1</a:t>
            </a:r>
            <a:r>
              <a:rPr lang="zh-CN" altLang="en-US"/>
              <a:t>）选择文字工具，点击到第一行文字中需要插入对齐标记的位置。</a:t>
            </a:r>
          </a:p>
          <a:p>
            <a:r>
              <a:rPr lang="zh-CN" altLang="en-US"/>
              <a:t>（</a:t>
            </a:r>
            <a:r>
              <a:rPr lang="en-US" altLang="zh-CN"/>
              <a:t>2</a:t>
            </a:r>
            <a:r>
              <a:rPr lang="zh-CN" altLang="en-US"/>
              <a:t>）选择“格式”</a:t>
            </a:r>
            <a:r>
              <a:rPr lang="en-US" altLang="zh-CN"/>
              <a:t>|“</a:t>
            </a:r>
            <a:r>
              <a:rPr lang="zh-CN" altLang="en-US"/>
              <a:t>对齐标记”</a:t>
            </a:r>
            <a:r>
              <a:rPr lang="en-US" altLang="zh-CN"/>
              <a:t>|“</a:t>
            </a:r>
            <a:r>
              <a:rPr lang="zh-CN" altLang="en-US"/>
              <a:t>设置（</a:t>
            </a:r>
            <a:r>
              <a:rPr lang="en-US" altLang="zh-CN"/>
              <a:t>Ctrl+F1</a:t>
            </a:r>
            <a:r>
              <a:rPr lang="zh-CN" altLang="en-US"/>
              <a:t>）”，从第二行起，光标后的文字会自动按设定的位置对齐排。</a:t>
            </a:r>
          </a:p>
          <a:p>
            <a:r>
              <a:rPr lang="zh-CN" altLang="en-US"/>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250825" y="333375"/>
            <a:ext cx="8642350" cy="6264275"/>
          </a:xfrm>
        </p:spPr>
        <p:txBody>
          <a:bodyPr/>
          <a:lstStyle/>
          <a:p>
            <a:r>
              <a:rPr lang="zh-CN" altLang="en-US"/>
              <a:t>（</a:t>
            </a:r>
            <a:r>
              <a:rPr lang="en-US" altLang="zh-CN"/>
              <a:t>3</a:t>
            </a:r>
            <a:r>
              <a:rPr lang="zh-CN" altLang="en-US"/>
              <a:t>）如果需要从某行开始取消对齐标记，选择“格式”</a:t>
            </a:r>
            <a:r>
              <a:rPr lang="en-US" altLang="zh-CN"/>
              <a:t>|“</a:t>
            </a:r>
            <a:r>
              <a:rPr lang="zh-CN" altLang="en-US"/>
              <a:t>对齐标记”</a:t>
            </a:r>
            <a:r>
              <a:rPr lang="en-US" altLang="zh-CN"/>
              <a:t>|“</a:t>
            </a:r>
            <a:r>
              <a:rPr lang="zh-CN" altLang="en-US"/>
              <a:t>清除（</a:t>
            </a:r>
            <a:r>
              <a:rPr lang="en-US" altLang="zh-CN"/>
              <a:t>Ctrl+F2</a:t>
            </a:r>
            <a:r>
              <a:rPr lang="zh-CN" altLang="en-US"/>
              <a:t>）”，则从光标插入行的下一行起，取消对齐效果，</a:t>
            </a:r>
          </a:p>
          <a:p>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250825" y="333375"/>
            <a:ext cx="8642350" cy="6264275"/>
          </a:xfrm>
        </p:spPr>
        <p:txBody>
          <a:bodyPr/>
          <a:lstStyle/>
          <a:p>
            <a:r>
              <a:rPr lang="en-US" altLang="zh-CN" sz="2800"/>
              <a:t>1</a:t>
            </a:r>
            <a:r>
              <a:rPr lang="zh-CN" altLang="en-US" sz="2800"/>
              <a:t>、“段落属性”浮动窗口</a:t>
            </a:r>
          </a:p>
          <a:p>
            <a:r>
              <a:rPr lang="zh-CN" altLang="en-US" sz="2800"/>
              <a:t>使用文字工具选中文字，单击菜单“窗口”</a:t>
            </a:r>
            <a:r>
              <a:rPr lang="en-US" altLang="zh-CN" sz="2800"/>
              <a:t>|“</a:t>
            </a:r>
            <a:r>
              <a:rPr lang="zh-CN" altLang="en-US" sz="2800"/>
              <a:t>文字与段落”</a:t>
            </a:r>
            <a:r>
              <a:rPr lang="en-US" altLang="zh-CN" sz="2800"/>
              <a:t>|“</a:t>
            </a:r>
            <a:r>
              <a:rPr lang="zh-CN" altLang="en-US" sz="2800"/>
              <a:t>段落属性（</a:t>
            </a:r>
            <a:r>
              <a:rPr lang="en-US" altLang="zh-CN" sz="2800"/>
              <a:t>Ctrl+J</a:t>
            </a:r>
            <a:r>
              <a:rPr lang="zh-CN" altLang="en-US" sz="2800"/>
              <a:t>）”，弹出“段落属性”浮动窗口。</a:t>
            </a:r>
          </a:p>
          <a:p>
            <a:r>
              <a:rPr lang="en-US" altLang="zh-CN" sz="2800"/>
              <a:t>2</a:t>
            </a:r>
            <a:r>
              <a:rPr lang="zh-CN" altLang="en-US" sz="2800"/>
              <a:t>、段落控制窗口</a:t>
            </a:r>
          </a:p>
          <a:p>
            <a:r>
              <a:rPr lang="zh-CN" altLang="en-US" sz="2800"/>
              <a:t>使用文字工具选中文字，单击控制窗口顶端的“段”，即可切换到段落控制窗口。</a:t>
            </a:r>
          </a:p>
          <a:p>
            <a:r>
              <a:rPr lang="en-US" altLang="zh-CN" sz="2800"/>
              <a:t>3</a:t>
            </a:r>
            <a:r>
              <a:rPr lang="zh-CN" altLang="en-US" sz="2800"/>
              <a:t>、“格式”主菜单</a:t>
            </a:r>
          </a:p>
          <a:p>
            <a:r>
              <a:rPr lang="zh-CN" altLang="en-US" sz="2800"/>
              <a:t>使用文字工具选中文字，选择“格式”，可以设置段落格式、段首大字等段落属性。</a:t>
            </a:r>
          </a:p>
          <a:p>
            <a:endParaRPr lang="en-US" altLang="zh-CN" sz="28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250825" y="333375"/>
            <a:ext cx="8642350" cy="6264275"/>
          </a:xfrm>
        </p:spPr>
        <p:txBody>
          <a:bodyPr/>
          <a:lstStyle/>
          <a:p>
            <a:r>
              <a:rPr lang="zh-CN" altLang="en-US" sz="5400" b="0">
                <a:latin typeface="华康俪金黑W8(P)" pitchFamily="34" charset="-122"/>
                <a:ea typeface="华康俪金黑W8(P)" pitchFamily="34" charset="-122"/>
              </a:rPr>
              <a:t>禁排设置</a:t>
            </a:r>
            <a:r>
              <a:rPr lang="zh-CN" altLang="en-US" sz="660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250825" y="333375"/>
            <a:ext cx="8642350" cy="6264275"/>
          </a:xfrm>
        </p:spPr>
        <p:txBody>
          <a:bodyPr/>
          <a:lstStyle/>
          <a:p>
            <a:r>
              <a:rPr lang="zh-CN" altLang="en-US"/>
              <a:t>禁排设置即标点或字符不允许出现在行首或行尾。飞腾创艺根据中文排版规则，内置了一批禁排的符号，用户也可以添加或解除禁排符号。</a:t>
            </a:r>
          </a:p>
          <a:p>
            <a:r>
              <a:rPr lang="zh-CN" altLang="en-US"/>
              <a:t> </a:t>
            </a:r>
          </a:p>
          <a:p>
            <a:r>
              <a:rPr lang="zh-CN" altLang="en-US"/>
              <a:t>选择“格式”</a:t>
            </a:r>
            <a:r>
              <a:rPr lang="en-US" altLang="zh-CN"/>
              <a:t>|“</a:t>
            </a:r>
            <a:r>
              <a:rPr lang="zh-CN" altLang="en-US"/>
              <a:t>禁排设置”</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a:xfrm>
            <a:off x="250825" y="333375"/>
            <a:ext cx="8642350" cy="6264275"/>
          </a:xfrm>
        </p:spPr>
        <p:txBody>
          <a:bodyPr/>
          <a:lstStyle/>
          <a:p>
            <a:r>
              <a:rPr lang="zh-CN" altLang="en-US" sz="5400" b="0">
                <a:latin typeface="华康俪金黑W8(P)" pitchFamily="34" charset="-122"/>
                <a:ea typeface="华康俪金黑W8(P)" pitchFamily="34" charset="-122"/>
              </a:rPr>
              <a:t>插入分隔符</a:t>
            </a:r>
            <a:r>
              <a:rPr lang="zh-CN" altLang="en-US" sz="720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xfrm>
            <a:off x="250825" y="333375"/>
            <a:ext cx="8642350" cy="6264275"/>
          </a:xfrm>
        </p:spPr>
        <p:txBody>
          <a:bodyPr/>
          <a:lstStyle/>
          <a:p>
            <a:r>
              <a:rPr lang="zh-CN" altLang="en-US"/>
              <a:t>飞腾创艺提供一组分隔符号：“换行符”、“换段符”、“换栏符”、“换块符”、“分页符”、“偶数分页符”、“奇数分页符”。</a:t>
            </a:r>
          </a:p>
          <a:p>
            <a:r>
              <a:rPr lang="zh-CN" altLang="en-US"/>
              <a:t>将文字光标插入文字中，选择“文字”</a:t>
            </a:r>
            <a:r>
              <a:rPr lang="en-US" altLang="zh-CN"/>
              <a:t>|“</a:t>
            </a:r>
            <a:r>
              <a:rPr lang="zh-CN" altLang="en-US"/>
              <a:t>插入分隔符”，在二级菜单里选择需要的分隔符号即可。如果看不到分隔符号，可以选择“显示”</a:t>
            </a:r>
            <a:r>
              <a:rPr lang="en-US" altLang="zh-CN"/>
              <a:t>|“</a:t>
            </a:r>
            <a:r>
              <a:rPr lang="zh-CN" altLang="en-US"/>
              <a:t>分隔符号”，或者单击工具条上的图标 显示分隔符号。</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xfrm>
            <a:off x="250825" y="333375"/>
            <a:ext cx="8642350" cy="6264275"/>
          </a:xfrm>
        </p:spPr>
        <p:txBody>
          <a:bodyPr/>
          <a:lstStyle/>
          <a:p>
            <a:r>
              <a:rPr lang="en-US" altLang="zh-CN"/>
              <a:t>·     </a:t>
            </a:r>
            <a:r>
              <a:rPr lang="zh-CN" altLang="en-US"/>
              <a:t>换行符：换行符插入点后的文字另起一行。</a:t>
            </a:r>
          </a:p>
          <a:p>
            <a:r>
              <a:rPr lang="en-US" altLang="zh-CN"/>
              <a:t>·     </a:t>
            </a:r>
            <a:r>
              <a:rPr lang="zh-CN" altLang="en-US"/>
              <a:t>换段符：换段符插入点后的文字另起一段。</a:t>
            </a:r>
          </a:p>
          <a:p>
            <a:r>
              <a:rPr lang="en-US" altLang="zh-CN"/>
              <a:t>·     </a:t>
            </a:r>
            <a:r>
              <a:rPr lang="zh-CN" altLang="en-US"/>
              <a:t>换栏符：换栏符插入点后的文字另起一栏。若插入换栏符的文字块只有</a:t>
            </a:r>
            <a:r>
              <a:rPr lang="en-US" altLang="zh-CN"/>
              <a:t>1</a:t>
            </a:r>
            <a:r>
              <a:rPr lang="zh-CN" altLang="en-US"/>
              <a:t>栏，即没有分栏，则排入到存在连接（续排）关系的下一个文字块。</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250825" y="333375"/>
            <a:ext cx="8642350" cy="6264275"/>
          </a:xfrm>
        </p:spPr>
        <p:txBody>
          <a:bodyPr/>
          <a:lstStyle/>
          <a:p>
            <a:r>
              <a:rPr lang="zh-CN" altLang="en-US"/>
              <a:t>换块符：换块符插入点后的文字移到存在连接（续排）关系的下一个文字块中，并另起一段。</a:t>
            </a:r>
          </a:p>
          <a:p>
            <a:r>
              <a:rPr lang="en-US" altLang="zh-CN"/>
              <a:t>·     </a:t>
            </a:r>
            <a:r>
              <a:rPr lang="zh-CN" altLang="en-US"/>
              <a:t>分页符：分页符插入点后的文字出现其他页面的续排块内，并另起一段。</a:t>
            </a:r>
          </a:p>
          <a:p>
            <a:r>
              <a:rPr lang="en-US" altLang="zh-CN"/>
              <a:t>·     </a:t>
            </a:r>
            <a:r>
              <a:rPr lang="zh-CN" altLang="en-US"/>
              <a:t>偶数分页符：偶数分页符插入点后的文字只出现在当前块在其他偶数页的续排块里。</a:t>
            </a:r>
          </a:p>
          <a:p>
            <a:r>
              <a:rPr lang="en-US" altLang="zh-CN"/>
              <a:t>·     </a:t>
            </a:r>
            <a:r>
              <a:rPr lang="zh-CN" altLang="en-US"/>
              <a:t>奇数分页符：奇数分页符插入点后的文字只出现在当前块在其他奇数页的续排块里。</a:t>
            </a:r>
          </a:p>
          <a:p>
            <a:endParaRPr lang="en-US" alt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684213" y="1196975"/>
            <a:ext cx="7958137" cy="5975350"/>
          </a:xfrm>
        </p:spPr>
        <p:txBody>
          <a:bodyPr/>
          <a:lstStyle/>
          <a:p>
            <a:r>
              <a:rPr lang="zh-CN" altLang="en-US" sz="5400" b="0">
                <a:latin typeface="华康俪金黑W8(P)" pitchFamily="34" charset="-122"/>
                <a:ea typeface="华康俪金黑W8(P)" pitchFamily="34" charset="-122"/>
              </a:rPr>
              <a:t>段落对齐方式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250825" y="333375"/>
            <a:ext cx="8642350" cy="6264275"/>
          </a:xfrm>
        </p:spPr>
        <p:txBody>
          <a:bodyPr/>
          <a:lstStyle/>
          <a:p>
            <a:r>
              <a:rPr lang="zh-CN" altLang="en-US"/>
              <a:t>（</a:t>
            </a:r>
            <a:r>
              <a:rPr lang="en-US" altLang="zh-CN"/>
              <a:t>1</a:t>
            </a:r>
            <a:r>
              <a:rPr lang="zh-CN" altLang="en-US"/>
              <a:t>）居左、居中和居右。</a:t>
            </a:r>
          </a:p>
          <a:p>
            <a:r>
              <a:rPr lang="en-US" altLang="zh-CN"/>
              <a:t>·     </a:t>
            </a:r>
            <a:r>
              <a:rPr lang="zh-CN" altLang="en-US"/>
              <a:t>居左（</a:t>
            </a:r>
            <a:r>
              <a:rPr lang="en-US" altLang="zh-CN"/>
              <a:t>Ctrl+Shift+W</a:t>
            </a:r>
            <a:r>
              <a:rPr lang="zh-CN" altLang="en-US"/>
              <a:t>）：每一行文字都以文字块左侧对齐，右侧不进行对齐。</a:t>
            </a:r>
          </a:p>
          <a:p>
            <a:r>
              <a:rPr lang="en-US" altLang="zh-CN"/>
              <a:t>·     </a:t>
            </a:r>
            <a:r>
              <a:rPr lang="zh-CN" altLang="en-US"/>
              <a:t>居中（</a:t>
            </a:r>
            <a:r>
              <a:rPr lang="en-US" altLang="zh-CN"/>
              <a:t>Ctrl+I</a:t>
            </a:r>
            <a:r>
              <a:rPr lang="zh-CN" altLang="en-US"/>
              <a:t>）：每一行文字作为整体置于在文字块中间。</a:t>
            </a:r>
          </a:p>
          <a:p>
            <a:r>
              <a:rPr lang="en-US" altLang="zh-CN"/>
              <a:t>·     </a:t>
            </a:r>
            <a:r>
              <a:rPr lang="zh-CN" altLang="en-US"/>
              <a:t>居右（</a:t>
            </a:r>
            <a:r>
              <a:rPr lang="en-US" altLang="zh-CN"/>
              <a:t>Ctrl+R</a:t>
            </a:r>
            <a:r>
              <a:rPr lang="zh-CN" altLang="en-US"/>
              <a:t>）：每一行文字都以文字块右侧对齐，左侧不进行对齐。</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250825" y="333375"/>
            <a:ext cx="8642350" cy="6264275"/>
          </a:xfrm>
        </p:spPr>
        <p:txBody>
          <a:bodyPr/>
          <a:lstStyle/>
          <a:p>
            <a:r>
              <a:rPr lang="zh-CN" altLang="en-US"/>
              <a:t>（</a:t>
            </a:r>
            <a:r>
              <a:rPr lang="en-US" altLang="zh-CN"/>
              <a:t>2</a:t>
            </a:r>
            <a:r>
              <a:rPr lang="zh-CN" altLang="en-US"/>
              <a:t>）端齐居左、端齐居中和端齐居右。</a:t>
            </a:r>
          </a:p>
          <a:p>
            <a:r>
              <a:rPr lang="en-US" altLang="zh-CN"/>
              <a:t>·     </a:t>
            </a:r>
            <a:r>
              <a:rPr lang="zh-CN" altLang="en-US"/>
              <a:t>端齐居左：每段最后一行为居左效果，其他行为两端对齐效果。</a:t>
            </a:r>
          </a:p>
          <a:p>
            <a:r>
              <a:rPr lang="en-US" altLang="zh-CN"/>
              <a:t>·     </a:t>
            </a:r>
            <a:r>
              <a:rPr lang="zh-CN" altLang="en-US"/>
              <a:t>端齐（居中）：每段最后一行为居中效果，其他行为两端对齐效果。</a:t>
            </a:r>
          </a:p>
          <a:p>
            <a:r>
              <a:rPr lang="en-US" altLang="zh-CN"/>
              <a:t>·     </a:t>
            </a:r>
            <a:r>
              <a:rPr lang="zh-CN" altLang="en-US"/>
              <a:t>端齐（居右）：每段最后一行为居右效果，其他行为两端对齐效果。</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250825" y="333375"/>
            <a:ext cx="8642350" cy="6264275"/>
          </a:xfrm>
        </p:spPr>
        <p:txBody>
          <a:bodyPr/>
          <a:lstStyle/>
          <a:p>
            <a:r>
              <a:rPr lang="zh-CN" altLang="en-US"/>
              <a:t>（</a:t>
            </a:r>
            <a:r>
              <a:rPr lang="en-US" altLang="zh-CN"/>
              <a:t>3</a:t>
            </a:r>
            <a:r>
              <a:rPr lang="zh-CN" altLang="en-US"/>
              <a:t>）撑满和均匀撑满。</a:t>
            </a:r>
          </a:p>
          <a:p>
            <a:r>
              <a:rPr lang="en-US" altLang="zh-CN"/>
              <a:t>·     </a:t>
            </a:r>
            <a:r>
              <a:rPr lang="zh-CN" altLang="en-US"/>
              <a:t>撑满（</a:t>
            </a:r>
            <a:r>
              <a:rPr lang="en-US" altLang="zh-CN"/>
              <a:t>Ctrl+Shift+Q</a:t>
            </a:r>
            <a:r>
              <a:rPr lang="zh-CN" altLang="en-US"/>
              <a:t>）：所有行的左右端都对齐文字框内文字所能达到的左右边缘，文字之间的间距均匀分布。</a:t>
            </a:r>
          </a:p>
          <a:p>
            <a:r>
              <a:rPr lang="en-US" altLang="zh-CN"/>
              <a:t>·     </a:t>
            </a:r>
            <a:r>
              <a:rPr lang="zh-CN" altLang="en-US"/>
              <a:t>均匀撑满（</a:t>
            </a:r>
            <a:r>
              <a:rPr lang="en-US" altLang="zh-CN"/>
              <a:t>Ctrl+Shift+E</a:t>
            </a:r>
            <a:r>
              <a:rPr lang="zh-CN" altLang="en-US"/>
              <a:t>）：行中的所有文字之间的间距和与文字框内文字所能达到的左右边缘的距离均匀分布。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250825" y="333375"/>
            <a:ext cx="8642350" cy="6264275"/>
          </a:xfrm>
        </p:spPr>
        <p:txBody>
          <a:bodyPr/>
          <a:lstStyle/>
          <a:p>
            <a:r>
              <a:rPr lang="zh-CN" altLang="en-US" sz="5400" b="0">
                <a:latin typeface="华康俪金黑W8(P)" pitchFamily="34" charset="-122"/>
                <a:ea typeface="华康俪金黑W8(P)" pitchFamily="34" charset="-122"/>
              </a:rPr>
              <a:t>段首缩进和段首悬挂</a:t>
            </a:r>
            <a:r>
              <a:rPr lang="zh-CN" altLang="en-US" sz="66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250825" y="333375"/>
            <a:ext cx="8642350" cy="6264275"/>
          </a:xfrm>
        </p:spPr>
        <p:txBody>
          <a:bodyPr/>
          <a:lstStyle/>
          <a:p>
            <a:r>
              <a:rPr lang="zh-CN" altLang="en-US"/>
              <a:t>选中文字块，或将文字光标插入段落设置</a:t>
            </a:r>
          </a:p>
          <a:p>
            <a:endParaRPr lang="zh-CN" altLang="en-US"/>
          </a:p>
          <a:p>
            <a:r>
              <a:rPr lang="zh-CN" altLang="en-US"/>
              <a:t>取消段首缩进</a:t>
            </a:r>
            <a:r>
              <a:rPr lang="en-US" altLang="zh-CN"/>
              <a:t>\</a:t>
            </a:r>
            <a:r>
              <a:rPr lang="zh-CN" altLang="en-US"/>
              <a:t>段首悬挂</a:t>
            </a:r>
          </a:p>
          <a:p>
            <a:r>
              <a:rPr lang="zh-CN" altLang="en-US"/>
              <a:t>需要取消段首缩进时，单击“段首缩进”或“段首缩进”按钮即可。也可以将光标置于段首，按</a:t>
            </a:r>
            <a:r>
              <a:rPr lang="en-US" altLang="zh-CN"/>
              <a:t>BackSpace</a:t>
            </a:r>
            <a:r>
              <a:rPr lang="zh-CN" altLang="en-US"/>
              <a:t>键删除段首缩进</a:t>
            </a:r>
            <a:r>
              <a:rPr lang="en-US" altLang="zh-CN"/>
              <a:t>\</a:t>
            </a:r>
            <a:r>
              <a:rPr lang="zh-CN" altLang="en-US"/>
              <a:t>段首悬挂。</a:t>
            </a:r>
          </a:p>
        </p:txBody>
      </p:sp>
    </p:spTree>
  </p:cSld>
  <p:clrMapOvr>
    <a:masterClrMapping/>
  </p:clrMapOvr>
</p:sld>
</file>

<file path=ppt/theme/theme1.xml><?xml version="1.0" encoding="utf-8"?>
<a:theme xmlns:a="http://schemas.openxmlformats.org/drawingml/2006/main" name="海波母版">
  <a:themeElements>
    <a:clrScheme name="海波母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海波母版">
      <a:majorFont>
        <a:latin typeface="Arial"/>
        <a:ea typeface="楷体_GB2312"/>
        <a:cs typeface=""/>
      </a:majorFont>
      <a:minorFont>
        <a:latin typeface="Arial"/>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海波母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海波母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海波母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海波母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海波母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海波母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海波母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海波母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海波母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海波母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海波母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海波母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海波母版</Template>
  <TotalTime>533</TotalTime>
  <Words>1287</Words>
  <Application>Microsoft Office PowerPoint</Application>
  <PresentationFormat>全屏显示(4:3)</PresentationFormat>
  <Paragraphs>92</Paragraphs>
  <Slides>35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35</vt:i4>
      </vt:variant>
    </vt:vector>
  </HeadingPairs>
  <TitlesOfParts>
    <vt:vector size="40" baseType="lpstr">
      <vt:lpstr>Arial</vt:lpstr>
      <vt:lpstr>宋体</vt:lpstr>
      <vt:lpstr>楷体_GB2312</vt:lpstr>
      <vt:lpstr>华康俪金黑W8(P)</vt:lpstr>
      <vt:lpstr>海波母版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MC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MC SYSTEM</dc:creator>
  <cp:lastModifiedBy>Sky123.Org</cp:lastModifiedBy>
  <cp:revision>16</cp:revision>
  <dcterms:created xsi:type="dcterms:W3CDTF">2009-11-02T11:48:21Z</dcterms:created>
  <dcterms:modified xsi:type="dcterms:W3CDTF">2016-11-19T02:43:42Z</dcterms:modified>
</cp:coreProperties>
</file>